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229" r:id="rId1"/>
  </p:sldMasterIdLst>
  <p:notesMasterIdLst>
    <p:notesMasterId r:id="rId15"/>
  </p:notesMasterIdLst>
  <p:handoutMasterIdLst>
    <p:handoutMasterId r:id="rId16"/>
  </p:handoutMasterIdLst>
  <p:sldIdLst>
    <p:sldId id="319" r:id="rId2"/>
    <p:sldId id="332" r:id="rId3"/>
    <p:sldId id="336" r:id="rId4"/>
    <p:sldId id="337" r:id="rId5"/>
    <p:sldId id="335" r:id="rId6"/>
    <p:sldId id="338" r:id="rId7"/>
    <p:sldId id="339" r:id="rId8"/>
    <p:sldId id="333" r:id="rId9"/>
    <p:sldId id="340" r:id="rId10"/>
    <p:sldId id="341" r:id="rId11"/>
    <p:sldId id="334" r:id="rId12"/>
    <p:sldId id="342" r:id="rId13"/>
    <p:sldId id="343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355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90E16-F477-430F-93C3-939BF93EEA56}" type="datetime1">
              <a:rPr lang="fr-FR"/>
              <a:pPr>
                <a:defRPr/>
              </a:pPr>
              <a:t>11/09/2022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240A428-F9D8-438D-A061-E50E5190AC5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3A113F9-28D2-4E74-A42F-7F4F0E844D5C}" type="datetime1">
              <a:rPr lang="fr-FR"/>
              <a:pPr>
                <a:defRPr/>
              </a:pPr>
              <a:t>11/09/2022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501B990-69AB-48DF-92CF-4BFF6CEC979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01B990-69AB-48DF-92CF-4BFF6CEC9792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6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>
                <a:gd name="T0" fmla="*/ 0 w 3625"/>
                <a:gd name="T1" fmla="*/ 1491 h 1492"/>
                <a:gd name="T2" fmla="*/ 0 w 3625"/>
                <a:gd name="T3" fmla="*/ 0 h 1492"/>
                <a:gd name="T4" fmla="*/ 171 w 3625"/>
                <a:gd name="T5" fmla="*/ 3 h 1492"/>
                <a:gd name="T6" fmla="*/ 355 w 3625"/>
                <a:gd name="T7" fmla="*/ 9 h 1492"/>
                <a:gd name="T8" fmla="*/ 499 w 3625"/>
                <a:gd name="T9" fmla="*/ 21 h 1492"/>
                <a:gd name="T10" fmla="*/ 650 w 3625"/>
                <a:gd name="T11" fmla="*/ 36 h 1492"/>
                <a:gd name="T12" fmla="*/ 809 w 3625"/>
                <a:gd name="T13" fmla="*/ 54 h 1492"/>
                <a:gd name="T14" fmla="*/ 957 w 3625"/>
                <a:gd name="T15" fmla="*/ 78 h 1492"/>
                <a:gd name="T16" fmla="*/ 1119 w 3625"/>
                <a:gd name="T17" fmla="*/ 105 h 1492"/>
                <a:gd name="T18" fmla="*/ 1261 w 3625"/>
                <a:gd name="T19" fmla="*/ 133 h 1492"/>
                <a:gd name="T20" fmla="*/ 1441 w 3625"/>
                <a:gd name="T21" fmla="*/ 175 h 1492"/>
                <a:gd name="T22" fmla="*/ 1598 w 3625"/>
                <a:gd name="T23" fmla="*/ 217 h 1492"/>
                <a:gd name="T24" fmla="*/ 1763 w 3625"/>
                <a:gd name="T25" fmla="*/ 269 h 1492"/>
                <a:gd name="T26" fmla="*/ 1887 w 3625"/>
                <a:gd name="T27" fmla="*/ 308 h 1492"/>
                <a:gd name="T28" fmla="*/ 2085 w 3625"/>
                <a:gd name="T29" fmla="*/ 384 h 1492"/>
                <a:gd name="T30" fmla="*/ 2230 w 3625"/>
                <a:gd name="T31" fmla="*/ 444 h 1492"/>
                <a:gd name="T32" fmla="*/ 2456 w 3625"/>
                <a:gd name="T33" fmla="*/ 547 h 1492"/>
                <a:gd name="T34" fmla="*/ 2666 w 3625"/>
                <a:gd name="T35" fmla="*/ 662 h 1492"/>
                <a:gd name="T36" fmla="*/ 2859 w 3625"/>
                <a:gd name="T37" fmla="*/ 786 h 1492"/>
                <a:gd name="T38" fmla="*/ 3046 w 3625"/>
                <a:gd name="T39" fmla="*/ 920 h 1492"/>
                <a:gd name="T40" fmla="*/ 3193 w 3625"/>
                <a:gd name="T41" fmla="*/ 1038 h 1492"/>
                <a:gd name="T42" fmla="*/ 3332 w 3625"/>
                <a:gd name="T43" fmla="*/ 1168 h 1492"/>
                <a:gd name="T44" fmla="*/ 3440 w 3625"/>
                <a:gd name="T45" fmla="*/ 1280 h 1492"/>
                <a:gd name="T46" fmla="*/ 3524 w 3625"/>
                <a:gd name="T47" fmla="*/ 1380 h 1492"/>
                <a:gd name="T48" fmla="*/ 3624 w 3625"/>
                <a:gd name="T49" fmla="*/ 1491 h 1492"/>
                <a:gd name="T50" fmla="*/ 3608 w 3625"/>
                <a:gd name="T51" fmla="*/ 1491 h 1492"/>
                <a:gd name="T52" fmla="*/ 0 w 3625"/>
                <a:gd name="T53" fmla="*/ 1491 h 149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>
                <a:gd name="T0" fmla="*/ 2718 w 5143"/>
                <a:gd name="T1" fmla="*/ 405 h 1902"/>
                <a:gd name="T2" fmla="*/ 2466 w 5143"/>
                <a:gd name="T3" fmla="*/ 333 h 1902"/>
                <a:gd name="T4" fmla="*/ 2202 w 5143"/>
                <a:gd name="T5" fmla="*/ 261 h 1902"/>
                <a:gd name="T6" fmla="*/ 1929 w 5143"/>
                <a:gd name="T7" fmla="*/ 198 h 1902"/>
                <a:gd name="T8" fmla="*/ 1695 w 5143"/>
                <a:gd name="T9" fmla="*/ 153 h 1902"/>
                <a:gd name="T10" fmla="*/ 1434 w 5143"/>
                <a:gd name="T11" fmla="*/ 111 h 1902"/>
                <a:gd name="T12" fmla="*/ 1188 w 5143"/>
                <a:gd name="T13" fmla="*/ 75 h 1902"/>
                <a:gd name="T14" fmla="*/ 957 w 5143"/>
                <a:gd name="T15" fmla="*/ 48 h 1902"/>
                <a:gd name="T16" fmla="*/ 747 w 5143"/>
                <a:gd name="T17" fmla="*/ 30 h 1902"/>
                <a:gd name="T18" fmla="*/ 501 w 5143"/>
                <a:gd name="T19" fmla="*/ 15 h 1902"/>
                <a:gd name="T20" fmla="*/ 246 w 5143"/>
                <a:gd name="T21" fmla="*/ 3 h 1902"/>
                <a:gd name="T22" fmla="*/ 0 w 5143"/>
                <a:gd name="T23" fmla="*/ 0 h 1902"/>
                <a:gd name="T24" fmla="*/ 0 w 5143"/>
                <a:gd name="T25" fmla="*/ 275 h 1902"/>
                <a:gd name="T26" fmla="*/ 0 w 5143"/>
                <a:gd name="T27" fmla="*/ 345 h 1902"/>
                <a:gd name="T28" fmla="*/ 0 w 5143"/>
                <a:gd name="T29" fmla="*/ 275 h 1902"/>
                <a:gd name="T30" fmla="*/ 0 w 5143"/>
                <a:gd name="T31" fmla="*/ 342 h 1902"/>
                <a:gd name="T32" fmla="*/ 339 w 5143"/>
                <a:gd name="T33" fmla="*/ 351 h 1902"/>
                <a:gd name="T34" fmla="*/ 606 w 5143"/>
                <a:gd name="T35" fmla="*/ 372 h 1902"/>
                <a:gd name="T36" fmla="*/ 852 w 5143"/>
                <a:gd name="T37" fmla="*/ 399 h 1902"/>
                <a:gd name="T38" fmla="*/ 1068 w 5143"/>
                <a:gd name="T39" fmla="*/ 435 h 1902"/>
                <a:gd name="T40" fmla="*/ 1275 w 5143"/>
                <a:gd name="T41" fmla="*/ 474 h 1902"/>
                <a:gd name="T42" fmla="*/ 1545 w 5143"/>
                <a:gd name="T43" fmla="*/ 540 h 1902"/>
                <a:gd name="T44" fmla="*/ 1761 w 5143"/>
                <a:gd name="T45" fmla="*/ 603 h 1902"/>
                <a:gd name="T46" fmla="*/ 1971 w 5143"/>
                <a:gd name="T47" fmla="*/ 678 h 1902"/>
                <a:gd name="T48" fmla="*/ 2166 w 5143"/>
                <a:gd name="T49" fmla="*/ 747 h 1902"/>
                <a:gd name="T50" fmla="*/ 2397 w 5143"/>
                <a:gd name="T51" fmla="*/ 852 h 1902"/>
                <a:gd name="T52" fmla="*/ 2613 w 5143"/>
                <a:gd name="T53" fmla="*/ 960 h 1902"/>
                <a:gd name="T54" fmla="*/ 2832 w 5143"/>
                <a:gd name="T55" fmla="*/ 1095 h 1902"/>
                <a:gd name="T56" fmla="*/ 3012 w 5143"/>
                <a:gd name="T57" fmla="*/ 1212 h 1902"/>
                <a:gd name="T58" fmla="*/ 3186 w 5143"/>
                <a:gd name="T59" fmla="*/ 1347 h 1902"/>
                <a:gd name="T60" fmla="*/ 3351 w 5143"/>
                <a:gd name="T61" fmla="*/ 1497 h 1902"/>
                <a:gd name="T62" fmla="*/ 3480 w 5143"/>
                <a:gd name="T63" fmla="*/ 1629 h 1902"/>
                <a:gd name="T64" fmla="*/ 3612 w 5143"/>
                <a:gd name="T65" fmla="*/ 1785 h 1902"/>
                <a:gd name="T66" fmla="*/ 3699 w 5143"/>
                <a:gd name="T67" fmla="*/ 1901 h 1902"/>
                <a:gd name="T68" fmla="*/ 5142 w 5143"/>
                <a:gd name="T69" fmla="*/ 1901 h 1902"/>
                <a:gd name="T70" fmla="*/ 5076 w 5143"/>
                <a:gd name="T71" fmla="*/ 1827 h 1902"/>
                <a:gd name="T72" fmla="*/ 4968 w 5143"/>
                <a:gd name="T73" fmla="*/ 1707 h 1902"/>
                <a:gd name="T74" fmla="*/ 4797 w 5143"/>
                <a:gd name="T75" fmla="*/ 1539 h 1902"/>
                <a:gd name="T76" fmla="*/ 4617 w 5143"/>
                <a:gd name="T77" fmla="*/ 1383 h 1902"/>
                <a:gd name="T78" fmla="*/ 4410 w 5143"/>
                <a:gd name="T79" fmla="*/ 1221 h 1902"/>
                <a:gd name="T80" fmla="*/ 4185 w 5143"/>
                <a:gd name="T81" fmla="*/ 1071 h 1902"/>
                <a:gd name="T82" fmla="*/ 3960 w 5143"/>
                <a:gd name="T83" fmla="*/ 939 h 1902"/>
                <a:gd name="T84" fmla="*/ 3708 w 5143"/>
                <a:gd name="T85" fmla="*/ 801 h 1902"/>
                <a:gd name="T86" fmla="*/ 3492 w 5143"/>
                <a:gd name="T87" fmla="*/ 702 h 1902"/>
                <a:gd name="T88" fmla="*/ 3231 w 5143"/>
                <a:gd name="T89" fmla="*/ 588 h 1902"/>
                <a:gd name="T90" fmla="*/ 2964 w 5143"/>
                <a:gd name="T91" fmla="*/ 489 h 1902"/>
                <a:gd name="T92" fmla="*/ 2718 w 5143"/>
                <a:gd name="T93" fmla="*/ 405 h 19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>
                <a:gd name="T0" fmla="*/ 0 w 5760"/>
                <a:gd name="T1" fmla="*/ 0 h 2325"/>
                <a:gd name="T2" fmla="*/ 0 w 5760"/>
                <a:gd name="T3" fmla="*/ 339 h 2325"/>
                <a:gd name="T4" fmla="*/ 558 w 5760"/>
                <a:gd name="T5" fmla="*/ 357 h 2325"/>
                <a:gd name="T6" fmla="*/ 807 w 5760"/>
                <a:gd name="T7" fmla="*/ 375 h 2325"/>
                <a:gd name="T8" fmla="*/ 1056 w 5760"/>
                <a:gd name="T9" fmla="*/ 399 h 2325"/>
                <a:gd name="T10" fmla="*/ 1272 w 5760"/>
                <a:gd name="T11" fmla="*/ 426 h 2325"/>
                <a:gd name="T12" fmla="*/ 1539 w 5760"/>
                <a:gd name="T13" fmla="*/ 465 h 2325"/>
                <a:gd name="T14" fmla="*/ 1791 w 5760"/>
                <a:gd name="T15" fmla="*/ 510 h 2325"/>
                <a:gd name="T16" fmla="*/ 2076 w 5760"/>
                <a:gd name="T17" fmla="*/ 570 h 2325"/>
                <a:gd name="T18" fmla="*/ 2334 w 5760"/>
                <a:gd name="T19" fmla="*/ 630 h 2325"/>
                <a:gd name="T20" fmla="*/ 2544 w 5760"/>
                <a:gd name="T21" fmla="*/ 687 h 2325"/>
                <a:gd name="T22" fmla="*/ 2775 w 5760"/>
                <a:gd name="T23" fmla="*/ 759 h 2325"/>
                <a:gd name="T24" fmla="*/ 3003 w 5760"/>
                <a:gd name="T25" fmla="*/ 837 h 2325"/>
                <a:gd name="T26" fmla="*/ 3231 w 5760"/>
                <a:gd name="T27" fmla="*/ 924 h 2325"/>
                <a:gd name="T28" fmla="*/ 3438 w 5760"/>
                <a:gd name="T29" fmla="*/ 1005 h 2325"/>
                <a:gd name="T30" fmla="*/ 3663 w 5760"/>
                <a:gd name="T31" fmla="*/ 1110 h 2325"/>
                <a:gd name="T32" fmla="*/ 3903 w 5760"/>
                <a:gd name="T33" fmla="*/ 1233 h 2325"/>
                <a:gd name="T34" fmla="*/ 4149 w 5760"/>
                <a:gd name="T35" fmla="*/ 1374 h 2325"/>
                <a:gd name="T36" fmla="*/ 4353 w 5760"/>
                <a:gd name="T37" fmla="*/ 1506 h 2325"/>
                <a:gd name="T38" fmla="*/ 4491 w 5760"/>
                <a:gd name="T39" fmla="*/ 1602 h 2325"/>
                <a:gd name="T40" fmla="*/ 4668 w 5760"/>
                <a:gd name="T41" fmla="*/ 1740 h 2325"/>
                <a:gd name="T42" fmla="*/ 4824 w 5760"/>
                <a:gd name="T43" fmla="*/ 1875 h 2325"/>
                <a:gd name="T44" fmla="*/ 4968 w 5760"/>
                <a:gd name="T45" fmla="*/ 2016 h 2325"/>
                <a:gd name="T46" fmla="*/ 5100 w 5760"/>
                <a:gd name="T47" fmla="*/ 2154 h 2325"/>
                <a:gd name="T48" fmla="*/ 5238 w 5760"/>
                <a:gd name="T49" fmla="*/ 2324 h 2325"/>
                <a:gd name="T50" fmla="*/ 5759 w 5760"/>
                <a:gd name="T51" fmla="*/ 2324 h 2325"/>
                <a:gd name="T52" fmla="*/ 5759 w 5760"/>
                <a:gd name="T53" fmla="*/ 1245 h 2325"/>
                <a:gd name="T54" fmla="*/ 5580 w 5760"/>
                <a:gd name="T55" fmla="*/ 1119 h 2325"/>
                <a:gd name="T56" fmla="*/ 5400 w 5760"/>
                <a:gd name="T57" fmla="*/ 1020 h 2325"/>
                <a:gd name="T58" fmla="*/ 5205 w 5760"/>
                <a:gd name="T59" fmla="*/ 918 h 2325"/>
                <a:gd name="T60" fmla="*/ 5031 w 5760"/>
                <a:gd name="T61" fmla="*/ 837 h 2325"/>
                <a:gd name="T62" fmla="*/ 4866 w 5760"/>
                <a:gd name="T63" fmla="*/ 771 h 2325"/>
                <a:gd name="T64" fmla="*/ 4710 w 5760"/>
                <a:gd name="T65" fmla="*/ 711 h 2325"/>
                <a:gd name="T66" fmla="*/ 4545 w 5760"/>
                <a:gd name="T67" fmla="*/ 651 h 2325"/>
                <a:gd name="T68" fmla="*/ 4386 w 5760"/>
                <a:gd name="T69" fmla="*/ 600 h 2325"/>
                <a:gd name="T70" fmla="*/ 4248 w 5760"/>
                <a:gd name="T71" fmla="*/ 552 h 2325"/>
                <a:gd name="T72" fmla="*/ 3993 w 5760"/>
                <a:gd name="T73" fmla="*/ 483 h 2325"/>
                <a:gd name="T74" fmla="*/ 3777 w 5760"/>
                <a:gd name="T75" fmla="*/ 423 h 2325"/>
                <a:gd name="T76" fmla="*/ 3564 w 5760"/>
                <a:gd name="T77" fmla="*/ 375 h 2325"/>
                <a:gd name="T78" fmla="*/ 3282 w 5760"/>
                <a:gd name="T79" fmla="*/ 312 h 2325"/>
                <a:gd name="T80" fmla="*/ 3003 w 5760"/>
                <a:gd name="T81" fmla="*/ 261 h 2325"/>
                <a:gd name="T82" fmla="*/ 2733 w 5760"/>
                <a:gd name="T83" fmla="*/ 213 h 2325"/>
                <a:gd name="T84" fmla="*/ 2451 w 5760"/>
                <a:gd name="T85" fmla="*/ 171 h 2325"/>
                <a:gd name="T86" fmla="*/ 2211 w 5760"/>
                <a:gd name="T87" fmla="*/ 138 h 2325"/>
                <a:gd name="T88" fmla="*/ 1974 w 5760"/>
                <a:gd name="T89" fmla="*/ 108 h 2325"/>
                <a:gd name="T90" fmla="*/ 1665 w 5760"/>
                <a:gd name="T91" fmla="*/ 81 h 2325"/>
                <a:gd name="T92" fmla="*/ 1437 w 5760"/>
                <a:gd name="T93" fmla="*/ 60 h 2325"/>
                <a:gd name="T94" fmla="*/ 1125 w 5760"/>
                <a:gd name="T95" fmla="*/ 36 h 2325"/>
                <a:gd name="T96" fmla="*/ 828 w 5760"/>
                <a:gd name="T97" fmla="*/ 21 h 2325"/>
                <a:gd name="T98" fmla="*/ 558 w 5760"/>
                <a:gd name="T99" fmla="*/ 12 h 2325"/>
                <a:gd name="T100" fmla="*/ 282 w 5760"/>
                <a:gd name="T101" fmla="*/ 3 h 2325"/>
                <a:gd name="T102" fmla="*/ 0 w 5760"/>
                <a:gd name="T103" fmla="*/ 0 h 23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>
                <a:gd name="T0" fmla="*/ 0 w 5760"/>
                <a:gd name="T1" fmla="*/ 0 h 1573"/>
                <a:gd name="T2" fmla="*/ 0 w 5760"/>
                <a:gd name="T3" fmla="*/ 351 h 1573"/>
                <a:gd name="T4" fmla="*/ 282 w 5760"/>
                <a:gd name="T5" fmla="*/ 357 h 1573"/>
                <a:gd name="T6" fmla="*/ 627 w 5760"/>
                <a:gd name="T7" fmla="*/ 363 h 1573"/>
                <a:gd name="T8" fmla="*/ 960 w 5760"/>
                <a:gd name="T9" fmla="*/ 375 h 1573"/>
                <a:gd name="T10" fmla="*/ 1218 w 5760"/>
                <a:gd name="T11" fmla="*/ 393 h 1573"/>
                <a:gd name="T12" fmla="*/ 1470 w 5760"/>
                <a:gd name="T13" fmla="*/ 411 h 1573"/>
                <a:gd name="T14" fmla="*/ 1746 w 5760"/>
                <a:gd name="T15" fmla="*/ 435 h 1573"/>
                <a:gd name="T16" fmla="*/ 2022 w 5760"/>
                <a:gd name="T17" fmla="*/ 462 h 1573"/>
                <a:gd name="T18" fmla="*/ 2340 w 5760"/>
                <a:gd name="T19" fmla="*/ 504 h 1573"/>
                <a:gd name="T20" fmla="*/ 2664 w 5760"/>
                <a:gd name="T21" fmla="*/ 549 h 1573"/>
                <a:gd name="T22" fmla="*/ 2952 w 5760"/>
                <a:gd name="T23" fmla="*/ 597 h 1573"/>
                <a:gd name="T24" fmla="*/ 3225 w 5760"/>
                <a:gd name="T25" fmla="*/ 648 h 1573"/>
                <a:gd name="T26" fmla="*/ 3513 w 5760"/>
                <a:gd name="T27" fmla="*/ 708 h 1573"/>
                <a:gd name="T28" fmla="*/ 3693 w 5760"/>
                <a:gd name="T29" fmla="*/ 750 h 1573"/>
                <a:gd name="T30" fmla="*/ 3936 w 5760"/>
                <a:gd name="T31" fmla="*/ 810 h 1573"/>
                <a:gd name="T32" fmla="*/ 4095 w 5760"/>
                <a:gd name="T33" fmla="*/ 855 h 1573"/>
                <a:gd name="T34" fmla="*/ 4281 w 5760"/>
                <a:gd name="T35" fmla="*/ 909 h 1573"/>
                <a:gd name="T36" fmla="*/ 4503 w 5760"/>
                <a:gd name="T37" fmla="*/ 981 h 1573"/>
                <a:gd name="T38" fmla="*/ 4704 w 5760"/>
                <a:gd name="T39" fmla="*/ 1053 h 1573"/>
                <a:gd name="T40" fmla="*/ 4911 w 5760"/>
                <a:gd name="T41" fmla="*/ 1131 h 1573"/>
                <a:gd name="T42" fmla="*/ 5073 w 5760"/>
                <a:gd name="T43" fmla="*/ 1197 h 1573"/>
                <a:gd name="T44" fmla="*/ 5256 w 5760"/>
                <a:gd name="T45" fmla="*/ 1281 h 1573"/>
                <a:gd name="T46" fmla="*/ 5475 w 5760"/>
                <a:gd name="T47" fmla="*/ 1401 h 1573"/>
                <a:gd name="T48" fmla="*/ 5628 w 5760"/>
                <a:gd name="T49" fmla="*/ 1482 h 1573"/>
                <a:gd name="T50" fmla="*/ 5759 w 5760"/>
                <a:gd name="T51" fmla="*/ 1572 h 1573"/>
                <a:gd name="T52" fmla="*/ 5759 w 5760"/>
                <a:gd name="T53" fmla="*/ 633 h 1573"/>
                <a:gd name="T54" fmla="*/ 5493 w 5760"/>
                <a:gd name="T55" fmla="*/ 570 h 1573"/>
                <a:gd name="T56" fmla="*/ 5214 w 5760"/>
                <a:gd name="T57" fmla="*/ 501 h 1573"/>
                <a:gd name="T58" fmla="*/ 4950 w 5760"/>
                <a:gd name="T59" fmla="*/ 444 h 1573"/>
                <a:gd name="T60" fmla="*/ 4701 w 5760"/>
                <a:gd name="T61" fmla="*/ 396 h 1573"/>
                <a:gd name="T62" fmla="*/ 4425 w 5760"/>
                <a:gd name="T63" fmla="*/ 348 h 1573"/>
                <a:gd name="T64" fmla="*/ 4110 w 5760"/>
                <a:gd name="T65" fmla="*/ 294 h 1573"/>
                <a:gd name="T66" fmla="*/ 3813 w 5760"/>
                <a:gd name="T67" fmla="*/ 252 h 1573"/>
                <a:gd name="T68" fmla="*/ 3549 w 5760"/>
                <a:gd name="T69" fmla="*/ 213 h 1573"/>
                <a:gd name="T70" fmla="*/ 3261 w 5760"/>
                <a:gd name="T71" fmla="*/ 183 h 1573"/>
                <a:gd name="T72" fmla="*/ 3015 w 5760"/>
                <a:gd name="T73" fmla="*/ 153 h 1573"/>
                <a:gd name="T74" fmla="*/ 2757 w 5760"/>
                <a:gd name="T75" fmla="*/ 129 h 1573"/>
                <a:gd name="T76" fmla="*/ 2520 w 5760"/>
                <a:gd name="T77" fmla="*/ 105 h 1573"/>
                <a:gd name="T78" fmla="*/ 2301 w 5760"/>
                <a:gd name="T79" fmla="*/ 87 h 1573"/>
                <a:gd name="T80" fmla="*/ 2013 w 5760"/>
                <a:gd name="T81" fmla="*/ 66 h 1573"/>
                <a:gd name="T82" fmla="*/ 1731 w 5760"/>
                <a:gd name="T83" fmla="*/ 48 h 1573"/>
                <a:gd name="T84" fmla="*/ 1524 w 5760"/>
                <a:gd name="T85" fmla="*/ 39 h 1573"/>
                <a:gd name="T86" fmla="*/ 1260 w 5760"/>
                <a:gd name="T87" fmla="*/ 27 h 1573"/>
                <a:gd name="T88" fmla="*/ 966 w 5760"/>
                <a:gd name="T89" fmla="*/ 15 h 1573"/>
                <a:gd name="T90" fmla="*/ 714 w 5760"/>
                <a:gd name="T91" fmla="*/ 12 h 1573"/>
                <a:gd name="T92" fmla="*/ 510 w 5760"/>
                <a:gd name="T93" fmla="*/ 6 h 1573"/>
                <a:gd name="T94" fmla="*/ 243 w 5760"/>
                <a:gd name="T95" fmla="*/ 0 h 1573"/>
                <a:gd name="T96" fmla="*/ 0 w 5760"/>
                <a:gd name="T97" fmla="*/ 0 h 157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>
                <a:gd name="T0" fmla="*/ 0 w 5760"/>
                <a:gd name="T1" fmla="*/ 0 h 970"/>
                <a:gd name="T2" fmla="*/ 0 w 5760"/>
                <a:gd name="T3" fmla="*/ 339 h 970"/>
                <a:gd name="T4" fmla="*/ 318 w 5760"/>
                <a:gd name="T5" fmla="*/ 342 h 970"/>
                <a:gd name="T6" fmla="*/ 591 w 5760"/>
                <a:gd name="T7" fmla="*/ 348 h 970"/>
                <a:gd name="T8" fmla="*/ 846 w 5760"/>
                <a:gd name="T9" fmla="*/ 354 h 970"/>
                <a:gd name="T10" fmla="*/ 1074 w 5760"/>
                <a:gd name="T11" fmla="*/ 360 h 970"/>
                <a:gd name="T12" fmla="*/ 1314 w 5760"/>
                <a:gd name="T13" fmla="*/ 366 h 970"/>
                <a:gd name="T14" fmla="*/ 1599 w 5760"/>
                <a:gd name="T15" fmla="*/ 381 h 970"/>
                <a:gd name="T16" fmla="*/ 1911 w 5760"/>
                <a:gd name="T17" fmla="*/ 399 h 970"/>
                <a:gd name="T18" fmla="*/ 2241 w 5760"/>
                <a:gd name="T19" fmla="*/ 420 h 970"/>
                <a:gd name="T20" fmla="*/ 2619 w 5760"/>
                <a:gd name="T21" fmla="*/ 453 h 970"/>
                <a:gd name="T22" fmla="*/ 2889 w 5760"/>
                <a:gd name="T23" fmla="*/ 477 h 970"/>
                <a:gd name="T24" fmla="*/ 3177 w 5760"/>
                <a:gd name="T25" fmla="*/ 507 h 970"/>
                <a:gd name="T26" fmla="*/ 3498 w 5760"/>
                <a:gd name="T27" fmla="*/ 543 h 970"/>
                <a:gd name="T28" fmla="*/ 3813 w 5760"/>
                <a:gd name="T29" fmla="*/ 585 h 970"/>
                <a:gd name="T30" fmla="*/ 4044 w 5760"/>
                <a:gd name="T31" fmla="*/ 618 h 970"/>
                <a:gd name="T32" fmla="*/ 4365 w 5760"/>
                <a:gd name="T33" fmla="*/ 669 h 970"/>
                <a:gd name="T34" fmla="*/ 4683 w 5760"/>
                <a:gd name="T35" fmla="*/ 726 h 970"/>
                <a:gd name="T36" fmla="*/ 4980 w 5760"/>
                <a:gd name="T37" fmla="*/ 786 h 970"/>
                <a:gd name="T38" fmla="*/ 5268 w 5760"/>
                <a:gd name="T39" fmla="*/ 846 h 970"/>
                <a:gd name="T40" fmla="*/ 5646 w 5760"/>
                <a:gd name="T41" fmla="*/ 942 h 970"/>
                <a:gd name="T42" fmla="*/ 5759 w 5760"/>
                <a:gd name="T43" fmla="*/ 969 h 970"/>
                <a:gd name="T44" fmla="*/ 5759 w 5760"/>
                <a:gd name="T45" fmla="*/ 0 h 970"/>
                <a:gd name="T46" fmla="*/ 0 w 5760"/>
                <a:gd name="T47" fmla="*/ 0 h 9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>
                <a:gd name="T0" fmla="*/ 0 w 5760"/>
                <a:gd name="T1" fmla="*/ 753 h 1060"/>
                <a:gd name="T2" fmla="*/ 0 w 5760"/>
                <a:gd name="T3" fmla="*/ 1059 h 1060"/>
                <a:gd name="T4" fmla="*/ 5759 w 5760"/>
                <a:gd name="T5" fmla="*/ 1059 h 1060"/>
                <a:gd name="T6" fmla="*/ 5759 w 5760"/>
                <a:gd name="T7" fmla="*/ 0 h 1060"/>
                <a:gd name="T8" fmla="*/ 5430 w 5760"/>
                <a:gd name="T9" fmla="*/ 0 h 1060"/>
                <a:gd name="T10" fmla="*/ 5298 w 5760"/>
                <a:gd name="T11" fmla="*/ 84 h 1060"/>
                <a:gd name="T12" fmla="*/ 5136 w 5760"/>
                <a:gd name="T13" fmla="*/ 159 h 1060"/>
                <a:gd name="T14" fmla="*/ 4968 w 5760"/>
                <a:gd name="T15" fmla="*/ 222 h 1060"/>
                <a:gd name="T16" fmla="*/ 4812 w 5760"/>
                <a:gd name="T17" fmla="*/ 267 h 1060"/>
                <a:gd name="T18" fmla="*/ 4626 w 5760"/>
                <a:gd name="T19" fmla="*/ 324 h 1060"/>
                <a:gd name="T20" fmla="*/ 4440 w 5760"/>
                <a:gd name="T21" fmla="*/ 366 h 1060"/>
                <a:gd name="T22" fmla="*/ 4230 w 5760"/>
                <a:gd name="T23" fmla="*/ 414 h 1060"/>
                <a:gd name="T24" fmla="*/ 3939 w 5760"/>
                <a:gd name="T25" fmla="*/ 468 h 1060"/>
                <a:gd name="T26" fmla="*/ 3711 w 5760"/>
                <a:gd name="T27" fmla="*/ 504 h 1060"/>
                <a:gd name="T28" fmla="*/ 3441 w 5760"/>
                <a:gd name="T29" fmla="*/ 543 h 1060"/>
                <a:gd name="T30" fmla="*/ 3189 w 5760"/>
                <a:gd name="T31" fmla="*/ 579 h 1060"/>
                <a:gd name="T32" fmla="*/ 2925 w 5760"/>
                <a:gd name="T33" fmla="*/ 606 h 1060"/>
                <a:gd name="T34" fmla="*/ 2679 w 5760"/>
                <a:gd name="T35" fmla="*/ 633 h 1060"/>
                <a:gd name="T36" fmla="*/ 2418 w 5760"/>
                <a:gd name="T37" fmla="*/ 654 h 1060"/>
                <a:gd name="T38" fmla="*/ 2142 w 5760"/>
                <a:gd name="T39" fmla="*/ 675 h 1060"/>
                <a:gd name="T40" fmla="*/ 1896 w 5760"/>
                <a:gd name="T41" fmla="*/ 693 h 1060"/>
                <a:gd name="T42" fmla="*/ 1647 w 5760"/>
                <a:gd name="T43" fmla="*/ 708 h 1060"/>
                <a:gd name="T44" fmla="*/ 1404 w 5760"/>
                <a:gd name="T45" fmla="*/ 720 h 1060"/>
                <a:gd name="T46" fmla="*/ 1170 w 5760"/>
                <a:gd name="T47" fmla="*/ 732 h 1060"/>
                <a:gd name="T48" fmla="*/ 906 w 5760"/>
                <a:gd name="T49" fmla="*/ 738 h 1060"/>
                <a:gd name="T50" fmla="*/ 534 w 5760"/>
                <a:gd name="T51" fmla="*/ 747 h 1060"/>
                <a:gd name="T52" fmla="*/ 201 w 5760"/>
                <a:gd name="T53" fmla="*/ 753 h 1060"/>
                <a:gd name="T54" fmla="*/ 0 w 5760"/>
                <a:gd name="T55" fmla="*/ 753 h 106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>
                <a:gd name="T0" fmla="*/ 0 w 5284"/>
                <a:gd name="T1" fmla="*/ 366 h 673"/>
                <a:gd name="T2" fmla="*/ 0 w 5284"/>
                <a:gd name="T3" fmla="*/ 672 h 673"/>
                <a:gd name="T4" fmla="*/ 303 w 5284"/>
                <a:gd name="T5" fmla="*/ 672 h 673"/>
                <a:gd name="T6" fmla="*/ 723 w 5284"/>
                <a:gd name="T7" fmla="*/ 663 h 673"/>
                <a:gd name="T8" fmla="*/ 1020 w 5284"/>
                <a:gd name="T9" fmla="*/ 654 h 673"/>
                <a:gd name="T10" fmla="*/ 1302 w 5284"/>
                <a:gd name="T11" fmla="*/ 642 h 673"/>
                <a:gd name="T12" fmla="*/ 1554 w 5284"/>
                <a:gd name="T13" fmla="*/ 630 h 673"/>
                <a:gd name="T14" fmla="*/ 1779 w 5284"/>
                <a:gd name="T15" fmla="*/ 615 h 673"/>
                <a:gd name="T16" fmla="*/ 1962 w 5284"/>
                <a:gd name="T17" fmla="*/ 606 h 673"/>
                <a:gd name="T18" fmla="*/ 2193 w 5284"/>
                <a:gd name="T19" fmla="*/ 588 h 673"/>
                <a:gd name="T20" fmla="*/ 2448 w 5284"/>
                <a:gd name="T21" fmla="*/ 570 h 673"/>
                <a:gd name="T22" fmla="*/ 2700 w 5284"/>
                <a:gd name="T23" fmla="*/ 546 h 673"/>
                <a:gd name="T24" fmla="*/ 2904 w 5284"/>
                <a:gd name="T25" fmla="*/ 528 h 673"/>
                <a:gd name="T26" fmla="*/ 3138 w 5284"/>
                <a:gd name="T27" fmla="*/ 498 h 673"/>
                <a:gd name="T28" fmla="*/ 3324 w 5284"/>
                <a:gd name="T29" fmla="*/ 474 h 673"/>
                <a:gd name="T30" fmla="*/ 3534 w 5284"/>
                <a:gd name="T31" fmla="*/ 447 h 673"/>
                <a:gd name="T32" fmla="*/ 3735 w 5284"/>
                <a:gd name="T33" fmla="*/ 420 h 673"/>
                <a:gd name="T34" fmla="*/ 3933 w 5284"/>
                <a:gd name="T35" fmla="*/ 384 h 673"/>
                <a:gd name="T36" fmla="*/ 4116 w 5284"/>
                <a:gd name="T37" fmla="*/ 351 h 673"/>
                <a:gd name="T38" fmla="*/ 4266 w 5284"/>
                <a:gd name="T39" fmla="*/ 318 h 673"/>
                <a:gd name="T40" fmla="*/ 4446 w 5284"/>
                <a:gd name="T41" fmla="*/ 279 h 673"/>
                <a:gd name="T42" fmla="*/ 4620 w 5284"/>
                <a:gd name="T43" fmla="*/ 237 h 673"/>
                <a:gd name="T44" fmla="*/ 4779 w 5284"/>
                <a:gd name="T45" fmla="*/ 192 h 673"/>
                <a:gd name="T46" fmla="*/ 4920 w 5284"/>
                <a:gd name="T47" fmla="*/ 147 h 673"/>
                <a:gd name="T48" fmla="*/ 5085 w 5284"/>
                <a:gd name="T49" fmla="*/ 90 h 673"/>
                <a:gd name="T50" fmla="*/ 5193 w 5284"/>
                <a:gd name="T51" fmla="*/ 42 h 673"/>
                <a:gd name="T52" fmla="*/ 5283 w 5284"/>
                <a:gd name="T53" fmla="*/ 0 h 673"/>
                <a:gd name="T54" fmla="*/ 3201 w 5284"/>
                <a:gd name="T55" fmla="*/ 0 h 673"/>
                <a:gd name="T56" fmla="*/ 2982 w 5284"/>
                <a:gd name="T57" fmla="*/ 57 h 673"/>
                <a:gd name="T58" fmla="*/ 2775 w 5284"/>
                <a:gd name="T59" fmla="*/ 108 h 673"/>
                <a:gd name="T60" fmla="*/ 2562 w 5284"/>
                <a:gd name="T61" fmla="*/ 150 h 673"/>
                <a:gd name="T62" fmla="*/ 2397 w 5284"/>
                <a:gd name="T63" fmla="*/ 183 h 673"/>
                <a:gd name="T64" fmla="*/ 2205 w 5284"/>
                <a:gd name="T65" fmla="*/ 213 h 673"/>
                <a:gd name="T66" fmla="*/ 2001 w 5284"/>
                <a:gd name="T67" fmla="*/ 243 h 673"/>
                <a:gd name="T68" fmla="*/ 1776 w 5284"/>
                <a:gd name="T69" fmla="*/ 273 h 673"/>
                <a:gd name="T70" fmla="*/ 1536 w 5284"/>
                <a:gd name="T71" fmla="*/ 297 h 673"/>
                <a:gd name="T72" fmla="*/ 1344 w 5284"/>
                <a:gd name="T73" fmla="*/ 312 h 673"/>
                <a:gd name="T74" fmla="*/ 1134 w 5284"/>
                <a:gd name="T75" fmla="*/ 330 h 673"/>
                <a:gd name="T76" fmla="*/ 921 w 5284"/>
                <a:gd name="T77" fmla="*/ 342 h 673"/>
                <a:gd name="T78" fmla="*/ 696 w 5284"/>
                <a:gd name="T79" fmla="*/ 354 h 673"/>
                <a:gd name="T80" fmla="*/ 501 w 5284"/>
                <a:gd name="T81" fmla="*/ 360 h 673"/>
                <a:gd name="T82" fmla="*/ 279 w 5284"/>
                <a:gd name="T83" fmla="*/ 366 h 673"/>
                <a:gd name="T84" fmla="*/ 99 w 5284"/>
                <a:gd name="T85" fmla="*/ 369 h 673"/>
                <a:gd name="T86" fmla="*/ 0 w 5284"/>
                <a:gd name="T87" fmla="*/ 366 h 67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>
                <a:gd name="T0" fmla="*/ 0 w 2884"/>
                <a:gd name="T1" fmla="*/ 0 h 286"/>
                <a:gd name="T2" fmla="*/ 0 w 2884"/>
                <a:gd name="T3" fmla="*/ 285 h 286"/>
                <a:gd name="T4" fmla="*/ 192 w 2884"/>
                <a:gd name="T5" fmla="*/ 285 h 286"/>
                <a:gd name="T6" fmla="*/ 384 w 2884"/>
                <a:gd name="T7" fmla="*/ 282 h 286"/>
                <a:gd name="T8" fmla="*/ 579 w 2884"/>
                <a:gd name="T9" fmla="*/ 276 h 286"/>
                <a:gd name="T10" fmla="*/ 789 w 2884"/>
                <a:gd name="T11" fmla="*/ 267 h 286"/>
                <a:gd name="T12" fmla="*/ 999 w 2884"/>
                <a:gd name="T13" fmla="*/ 258 h 286"/>
                <a:gd name="T14" fmla="*/ 1161 w 2884"/>
                <a:gd name="T15" fmla="*/ 246 h 286"/>
                <a:gd name="T16" fmla="*/ 1302 w 2884"/>
                <a:gd name="T17" fmla="*/ 234 h 286"/>
                <a:gd name="T18" fmla="*/ 1458 w 2884"/>
                <a:gd name="T19" fmla="*/ 222 h 286"/>
                <a:gd name="T20" fmla="*/ 1665 w 2884"/>
                <a:gd name="T21" fmla="*/ 201 h 286"/>
                <a:gd name="T22" fmla="*/ 1992 w 2884"/>
                <a:gd name="T23" fmla="*/ 159 h 286"/>
                <a:gd name="T24" fmla="*/ 2301 w 2884"/>
                <a:gd name="T25" fmla="*/ 117 h 286"/>
                <a:gd name="T26" fmla="*/ 2604 w 2884"/>
                <a:gd name="T27" fmla="*/ 60 h 286"/>
                <a:gd name="T28" fmla="*/ 2883 w 2884"/>
                <a:gd name="T29" fmla="*/ 0 h 286"/>
                <a:gd name="T30" fmla="*/ 0 w 2884"/>
                <a:gd name="T31" fmla="*/ 0 h 2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9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Faça clique para editar o estilo do título do modelo global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14" name="Rectangle 2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5" name="Rectangle 2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6" name="Rectangle 2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5DB24-A49D-4151-A7EA-632EC500962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89116-7040-4CCC-8295-931D5621B55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1D440-68BA-4D67-8056-1F318650B4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D466E-EB50-43A3-968C-1D0153EA468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50825" y="1196975"/>
            <a:ext cx="8642350" cy="5040313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07B4F-DC4B-466C-919A-C94EBD21566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6"/>
          <p:cNvSpPr>
            <a:spLocks noChangeArrowheads="1"/>
          </p:cNvSpPr>
          <p:nvPr userDrawn="1"/>
        </p:nvSpPr>
        <p:spPr bwMode="auto">
          <a:xfrm>
            <a:off x="0" y="6564313"/>
            <a:ext cx="9144000" cy="293687"/>
          </a:xfrm>
          <a:prstGeom prst="rect">
            <a:avLst/>
          </a:prstGeom>
          <a:solidFill>
            <a:srgbClr val="00284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Calibri" pitchFamily="34" charset="0"/>
              <a:ea typeface="MS PGothic" pitchFamily="34" charset="-128"/>
            </a:endParaRPr>
          </a:p>
        </p:txBody>
      </p:sp>
      <p:pic>
        <p:nvPicPr>
          <p:cNvPr id="5" name="Bild 1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42875"/>
            <a:ext cx="2157413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d 1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1525" y="142875"/>
            <a:ext cx="609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00266"/>
            <a:ext cx="8229600" cy="2757494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457200" y="558209"/>
            <a:ext cx="8229600" cy="584775"/>
          </a:xfrm>
        </p:spPr>
        <p:txBody>
          <a:bodyPr lIns="0">
            <a:spAutoFit/>
          </a:bodyPr>
          <a:lstStyle>
            <a:lvl1pPr>
              <a:defRPr sz="3200" b="1" i="0" baseline="0">
                <a:solidFill>
                  <a:srgbClr val="33660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Foliennummernplatzhalter 23"/>
          <p:cNvSpPr>
            <a:spLocks noGrp="1"/>
          </p:cNvSpPr>
          <p:nvPr>
            <p:ph type="sldNum" sz="quarter" idx="10"/>
          </p:nvPr>
        </p:nvSpPr>
        <p:spPr>
          <a:xfrm>
            <a:off x="6796088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FCA19-9D69-48DC-BFC4-59D93AE378F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8" name="Datumsplatzhalter 22"/>
          <p:cNvSpPr>
            <a:spLocks noGrp="1"/>
          </p:cNvSpPr>
          <p:nvPr>
            <p:ph type="dt" sz="half" idx="11"/>
          </p:nvPr>
        </p:nvSpPr>
        <p:spPr>
          <a:xfrm>
            <a:off x="142875" y="6492875"/>
            <a:ext cx="2133600" cy="365125"/>
          </a:xfrm>
        </p:spPr>
        <p:txBody>
          <a:bodyPr/>
          <a:lstStyle>
            <a:lvl1pPr>
              <a:defRPr>
                <a:latin typeface="Times New Roman" pitchFamily="18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E538877E-4AAE-4023-8F8B-0C86EA5C80C4}" type="datetime1">
              <a:rPr lang="de-DE"/>
              <a:pPr>
                <a:defRPr/>
              </a:pPr>
              <a:t>11.09.2022</a:t>
            </a:fld>
            <a:endParaRPr lang="de-DE"/>
          </a:p>
        </p:txBody>
      </p:sp>
      <p:sp>
        <p:nvSpPr>
          <p:cNvPr id="9" name="Fußzeilenplatzhalter 27"/>
          <p:cNvSpPr>
            <a:spLocks noGrp="1"/>
          </p:cNvSpPr>
          <p:nvPr>
            <p:ph type="ftr" sz="quarter" idx="12"/>
          </p:nvPr>
        </p:nvSpPr>
        <p:spPr>
          <a:xfrm>
            <a:off x="-142875" y="6143625"/>
            <a:ext cx="2895600" cy="365125"/>
          </a:xfrm>
        </p:spPr>
        <p:txBody>
          <a:bodyPr/>
          <a:lstStyle>
            <a:lvl1pPr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Eckstein, Wien, 13. November 2009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541E3-D0EF-43A1-86A8-83452EFCC0E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4C3BF-1AC9-41A7-B97D-76F63D34A2E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8DE64-00DC-47F4-9ADE-44E3BD4A240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FE7EA-339B-43AA-B3B7-01C91F30DA2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56042-5047-4717-A493-3807B6C627E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DCF50-C5EE-421F-BB23-9C763471860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F85E1-EEFF-4ECD-97CD-D74CE910C07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0923-7BBC-4FB6-B8FF-F91855EC75E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8"/>
          <p:cNvGrpSpPr>
            <a:grpSpLocks/>
          </p:cNvGrpSpPr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invGray">
            <a:xfrm>
              <a:off x="5549" y="0"/>
              <a:ext cx="211" cy="43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4105" name="Freeform 3"/>
            <p:cNvSpPr>
              <a:spLocks/>
            </p:cNvSpPr>
            <p:nvPr/>
          </p:nvSpPr>
          <p:spPr bwMode="white">
            <a:xfrm>
              <a:off x="-6" y="2828"/>
              <a:ext cx="3625" cy="1492"/>
            </a:xfrm>
            <a:custGeom>
              <a:avLst/>
              <a:gdLst>
                <a:gd name="T0" fmla="*/ 0 w 3625"/>
                <a:gd name="T1" fmla="*/ 1491 h 1492"/>
                <a:gd name="T2" fmla="*/ 0 w 3625"/>
                <a:gd name="T3" fmla="*/ 0 h 1492"/>
                <a:gd name="T4" fmla="*/ 171 w 3625"/>
                <a:gd name="T5" fmla="*/ 3 h 1492"/>
                <a:gd name="T6" fmla="*/ 355 w 3625"/>
                <a:gd name="T7" fmla="*/ 9 h 1492"/>
                <a:gd name="T8" fmla="*/ 499 w 3625"/>
                <a:gd name="T9" fmla="*/ 21 h 1492"/>
                <a:gd name="T10" fmla="*/ 650 w 3625"/>
                <a:gd name="T11" fmla="*/ 36 h 1492"/>
                <a:gd name="T12" fmla="*/ 809 w 3625"/>
                <a:gd name="T13" fmla="*/ 54 h 1492"/>
                <a:gd name="T14" fmla="*/ 957 w 3625"/>
                <a:gd name="T15" fmla="*/ 78 h 1492"/>
                <a:gd name="T16" fmla="*/ 1119 w 3625"/>
                <a:gd name="T17" fmla="*/ 105 h 1492"/>
                <a:gd name="T18" fmla="*/ 1261 w 3625"/>
                <a:gd name="T19" fmla="*/ 133 h 1492"/>
                <a:gd name="T20" fmla="*/ 1441 w 3625"/>
                <a:gd name="T21" fmla="*/ 175 h 1492"/>
                <a:gd name="T22" fmla="*/ 1598 w 3625"/>
                <a:gd name="T23" fmla="*/ 217 h 1492"/>
                <a:gd name="T24" fmla="*/ 1763 w 3625"/>
                <a:gd name="T25" fmla="*/ 269 h 1492"/>
                <a:gd name="T26" fmla="*/ 1887 w 3625"/>
                <a:gd name="T27" fmla="*/ 308 h 1492"/>
                <a:gd name="T28" fmla="*/ 2085 w 3625"/>
                <a:gd name="T29" fmla="*/ 384 h 1492"/>
                <a:gd name="T30" fmla="*/ 2230 w 3625"/>
                <a:gd name="T31" fmla="*/ 444 h 1492"/>
                <a:gd name="T32" fmla="*/ 2456 w 3625"/>
                <a:gd name="T33" fmla="*/ 547 h 1492"/>
                <a:gd name="T34" fmla="*/ 2666 w 3625"/>
                <a:gd name="T35" fmla="*/ 662 h 1492"/>
                <a:gd name="T36" fmla="*/ 2859 w 3625"/>
                <a:gd name="T37" fmla="*/ 786 h 1492"/>
                <a:gd name="T38" fmla="*/ 3046 w 3625"/>
                <a:gd name="T39" fmla="*/ 920 h 1492"/>
                <a:gd name="T40" fmla="*/ 3193 w 3625"/>
                <a:gd name="T41" fmla="*/ 1038 h 1492"/>
                <a:gd name="T42" fmla="*/ 3332 w 3625"/>
                <a:gd name="T43" fmla="*/ 1168 h 1492"/>
                <a:gd name="T44" fmla="*/ 3440 w 3625"/>
                <a:gd name="T45" fmla="*/ 1280 h 1492"/>
                <a:gd name="T46" fmla="*/ 3524 w 3625"/>
                <a:gd name="T47" fmla="*/ 1380 h 1492"/>
                <a:gd name="T48" fmla="*/ 3624 w 3625"/>
                <a:gd name="T49" fmla="*/ 1491 h 1492"/>
                <a:gd name="T50" fmla="*/ 3608 w 3625"/>
                <a:gd name="T51" fmla="*/ 1491 h 1492"/>
                <a:gd name="T52" fmla="*/ 0 w 3625"/>
                <a:gd name="T53" fmla="*/ 1491 h 149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625" h="1492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4"/>
            <p:cNvSpPr>
              <a:spLocks/>
            </p:cNvSpPr>
            <p:nvPr/>
          </p:nvSpPr>
          <p:spPr bwMode="white">
            <a:xfrm>
              <a:off x="0" y="2405"/>
              <a:ext cx="5143" cy="1902"/>
            </a:xfrm>
            <a:custGeom>
              <a:avLst/>
              <a:gdLst>
                <a:gd name="T0" fmla="*/ 2718 w 5143"/>
                <a:gd name="T1" fmla="*/ 405 h 1902"/>
                <a:gd name="T2" fmla="*/ 2466 w 5143"/>
                <a:gd name="T3" fmla="*/ 333 h 1902"/>
                <a:gd name="T4" fmla="*/ 2202 w 5143"/>
                <a:gd name="T5" fmla="*/ 261 h 1902"/>
                <a:gd name="T6" fmla="*/ 1929 w 5143"/>
                <a:gd name="T7" fmla="*/ 198 h 1902"/>
                <a:gd name="T8" fmla="*/ 1695 w 5143"/>
                <a:gd name="T9" fmla="*/ 153 h 1902"/>
                <a:gd name="T10" fmla="*/ 1434 w 5143"/>
                <a:gd name="T11" fmla="*/ 111 h 1902"/>
                <a:gd name="T12" fmla="*/ 1188 w 5143"/>
                <a:gd name="T13" fmla="*/ 75 h 1902"/>
                <a:gd name="T14" fmla="*/ 957 w 5143"/>
                <a:gd name="T15" fmla="*/ 48 h 1902"/>
                <a:gd name="T16" fmla="*/ 747 w 5143"/>
                <a:gd name="T17" fmla="*/ 30 h 1902"/>
                <a:gd name="T18" fmla="*/ 501 w 5143"/>
                <a:gd name="T19" fmla="*/ 15 h 1902"/>
                <a:gd name="T20" fmla="*/ 246 w 5143"/>
                <a:gd name="T21" fmla="*/ 3 h 1902"/>
                <a:gd name="T22" fmla="*/ 0 w 5143"/>
                <a:gd name="T23" fmla="*/ 0 h 1902"/>
                <a:gd name="T24" fmla="*/ 0 w 5143"/>
                <a:gd name="T25" fmla="*/ 275 h 1902"/>
                <a:gd name="T26" fmla="*/ 0 w 5143"/>
                <a:gd name="T27" fmla="*/ 345 h 1902"/>
                <a:gd name="T28" fmla="*/ 0 w 5143"/>
                <a:gd name="T29" fmla="*/ 275 h 1902"/>
                <a:gd name="T30" fmla="*/ 0 w 5143"/>
                <a:gd name="T31" fmla="*/ 342 h 1902"/>
                <a:gd name="T32" fmla="*/ 339 w 5143"/>
                <a:gd name="T33" fmla="*/ 351 h 1902"/>
                <a:gd name="T34" fmla="*/ 606 w 5143"/>
                <a:gd name="T35" fmla="*/ 372 h 1902"/>
                <a:gd name="T36" fmla="*/ 852 w 5143"/>
                <a:gd name="T37" fmla="*/ 399 h 1902"/>
                <a:gd name="T38" fmla="*/ 1068 w 5143"/>
                <a:gd name="T39" fmla="*/ 435 h 1902"/>
                <a:gd name="T40" fmla="*/ 1275 w 5143"/>
                <a:gd name="T41" fmla="*/ 474 h 1902"/>
                <a:gd name="T42" fmla="*/ 1545 w 5143"/>
                <a:gd name="T43" fmla="*/ 540 h 1902"/>
                <a:gd name="T44" fmla="*/ 1761 w 5143"/>
                <a:gd name="T45" fmla="*/ 603 h 1902"/>
                <a:gd name="T46" fmla="*/ 1971 w 5143"/>
                <a:gd name="T47" fmla="*/ 678 h 1902"/>
                <a:gd name="T48" fmla="*/ 2166 w 5143"/>
                <a:gd name="T49" fmla="*/ 747 h 1902"/>
                <a:gd name="T50" fmla="*/ 2397 w 5143"/>
                <a:gd name="T51" fmla="*/ 852 h 1902"/>
                <a:gd name="T52" fmla="*/ 2613 w 5143"/>
                <a:gd name="T53" fmla="*/ 960 h 1902"/>
                <a:gd name="T54" fmla="*/ 2832 w 5143"/>
                <a:gd name="T55" fmla="*/ 1095 h 1902"/>
                <a:gd name="T56" fmla="*/ 3012 w 5143"/>
                <a:gd name="T57" fmla="*/ 1212 h 1902"/>
                <a:gd name="T58" fmla="*/ 3186 w 5143"/>
                <a:gd name="T59" fmla="*/ 1347 h 1902"/>
                <a:gd name="T60" fmla="*/ 3351 w 5143"/>
                <a:gd name="T61" fmla="*/ 1497 h 1902"/>
                <a:gd name="T62" fmla="*/ 3480 w 5143"/>
                <a:gd name="T63" fmla="*/ 1629 h 1902"/>
                <a:gd name="T64" fmla="*/ 3612 w 5143"/>
                <a:gd name="T65" fmla="*/ 1785 h 1902"/>
                <a:gd name="T66" fmla="*/ 3699 w 5143"/>
                <a:gd name="T67" fmla="*/ 1901 h 1902"/>
                <a:gd name="T68" fmla="*/ 5142 w 5143"/>
                <a:gd name="T69" fmla="*/ 1901 h 1902"/>
                <a:gd name="T70" fmla="*/ 5076 w 5143"/>
                <a:gd name="T71" fmla="*/ 1827 h 1902"/>
                <a:gd name="T72" fmla="*/ 4968 w 5143"/>
                <a:gd name="T73" fmla="*/ 1707 h 1902"/>
                <a:gd name="T74" fmla="*/ 4797 w 5143"/>
                <a:gd name="T75" fmla="*/ 1539 h 1902"/>
                <a:gd name="T76" fmla="*/ 4617 w 5143"/>
                <a:gd name="T77" fmla="*/ 1383 h 1902"/>
                <a:gd name="T78" fmla="*/ 4410 w 5143"/>
                <a:gd name="T79" fmla="*/ 1221 h 1902"/>
                <a:gd name="T80" fmla="*/ 4185 w 5143"/>
                <a:gd name="T81" fmla="*/ 1071 h 1902"/>
                <a:gd name="T82" fmla="*/ 3960 w 5143"/>
                <a:gd name="T83" fmla="*/ 939 h 1902"/>
                <a:gd name="T84" fmla="*/ 3708 w 5143"/>
                <a:gd name="T85" fmla="*/ 801 h 1902"/>
                <a:gd name="T86" fmla="*/ 3492 w 5143"/>
                <a:gd name="T87" fmla="*/ 702 h 1902"/>
                <a:gd name="T88" fmla="*/ 3231 w 5143"/>
                <a:gd name="T89" fmla="*/ 588 h 1902"/>
                <a:gd name="T90" fmla="*/ 2964 w 5143"/>
                <a:gd name="T91" fmla="*/ 489 h 1902"/>
                <a:gd name="T92" fmla="*/ 2718 w 5143"/>
                <a:gd name="T93" fmla="*/ 405 h 19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143" h="1902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Freeform 5"/>
            <p:cNvSpPr>
              <a:spLocks/>
            </p:cNvSpPr>
            <p:nvPr/>
          </p:nvSpPr>
          <p:spPr bwMode="white">
            <a:xfrm>
              <a:off x="0" y="1982"/>
              <a:ext cx="5760" cy="2325"/>
            </a:xfrm>
            <a:custGeom>
              <a:avLst/>
              <a:gdLst>
                <a:gd name="T0" fmla="*/ 0 w 5760"/>
                <a:gd name="T1" fmla="*/ 0 h 2325"/>
                <a:gd name="T2" fmla="*/ 0 w 5760"/>
                <a:gd name="T3" fmla="*/ 339 h 2325"/>
                <a:gd name="T4" fmla="*/ 558 w 5760"/>
                <a:gd name="T5" fmla="*/ 357 h 2325"/>
                <a:gd name="T6" fmla="*/ 807 w 5760"/>
                <a:gd name="T7" fmla="*/ 375 h 2325"/>
                <a:gd name="T8" fmla="*/ 1056 w 5760"/>
                <a:gd name="T9" fmla="*/ 399 h 2325"/>
                <a:gd name="T10" fmla="*/ 1272 w 5760"/>
                <a:gd name="T11" fmla="*/ 426 h 2325"/>
                <a:gd name="T12" fmla="*/ 1539 w 5760"/>
                <a:gd name="T13" fmla="*/ 465 h 2325"/>
                <a:gd name="T14" fmla="*/ 1791 w 5760"/>
                <a:gd name="T15" fmla="*/ 510 h 2325"/>
                <a:gd name="T16" fmla="*/ 2076 w 5760"/>
                <a:gd name="T17" fmla="*/ 570 h 2325"/>
                <a:gd name="T18" fmla="*/ 2334 w 5760"/>
                <a:gd name="T19" fmla="*/ 630 h 2325"/>
                <a:gd name="T20" fmla="*/ 2544 w 5760"/>
                <a:gd name="T21" fmla="*/ 687 h 2325"/>
                <a:gd name="T22" fmla="*/ 2775 w 5760"/>
                <a:gd name="T23" fmla="*/ 759 h 2325"/>
                <a:gd name="T24" fmla="*/ 3003 w 5760"/>
                <a:gd name="T25" fmla="*/ 837 h 2325"/>
                <a:gd name="T26" fmla="*/ 3231 w 5760"/>
                <a:gd name="T27" fmla="*/ 924 h 2325"/>
                <a:gd name="T28" fmla="*/ 3438 w 5760"/>
                <a:gd name="T29" fmla="*/ 1005 h 2325"/>
                <a:gd name="T30" fmla="*/ 3663 w 5760"/>
                <a:gd name="T31" fmla="*/ 1110 h 2325"/>
                <a:gd name="T32" fmla="*/ 3903 w 5760"/>
                <a:gd name="T33" fmla="*/ 1233 h 2325"/>
                <a:gd name="T34" fmla="*/ 4149 w 5760"/>
                <a:gd name="T35" fmla="*/ 1374 h 2325"/>
                <a:gd name="T36" fmla="*/ 4353 w 5760"/>
                <a:gd name="T37" fmla="*/ 1506 h 2325"/>
                <a:gd name="T38" fmla="*/ 4491 w 5760"/>
                <a:gd name="T39" fmla="*/ 1602 h 2325"/>
                <a:gd name="T40" fmla="*/ 4668 w 5760"/>
                <a:gd name="T41" fmla="*/ 1740 h 2325"/>
                <a:gd name="T42" fmla="*/ 4824 w 5760"/>
                <a:gd name="T43" fmla="*/ 1875 h 2325"/>
                <a:gd name="T44" fmla="*/ 4968 w 5760"/>
                <a:gd name="T45" fmla="*/ 2016 h 2325"/>
                <a:gd name="T46" fmla="*/ 5100 w 5760"/>
                <a:gd name="T47" fmla="*/ 2154 h 2325"/>
                <a:gd name="T48" fmla="*/ 5238 w 5760"/>
                <a:gd name="T49" fmla="*/ 2324 h 2325"/>
                <a:gd name="T50" fmla="*/ 5759 w 5760"/>
                <a:gd name="T51" fmla="*/ 2324 h 2325"/>
                <a:gd name="T52" fmla="*/ 5759 w 5760"/>
                <a:gd name="T53" fmla="*/ 1245 h 2325"/>
                <a:gd name="T54" fmla="*/ 5580 w 5760"/>
                <a:gd name="T55" fmla="*/ 1119 h 2325"/>
                <a:gd name="T56" fmla="*/ 5400 w 5760"/>
                <a:gd name="T57" fmla="*/ 1020 h 2325"/>
                <a:gd name="T58" fmla="*/ 5205 w 5760"/>
                <a:gd name="T59" fmla="*/ 918 h 2325"/>
                <a:gd name="T60" fmla="*/ 5031 w 5760"/>
                <a:gd name="T61" fmla="*/ 837 h 2325"/>
                <a:gd name="T62" fmla="*/ 4866 w 5760"/>
                <a:gd name="T63" fmla="*/ 771 h 2325"/>
                <a:gd name="T64" fmla="*/ 4710 w 5760"/>
                <a:gd name="T65" fmla="*/ 711 h 2325"/>
                <a:gd name="T66" fmla="*/ 4545 w 5760"/>
                <a:gd name="T67" fmla="*/ 651 h 2325"/>
                <a:gd name="T68" fmla="*/ 4386 w 5760"/>
                <a:gd name="T69" fmla="*/ 600 h 2325"/>
                <a:gd name="T70" fmla="*/ 4248 w 5760"/>
                <a:gd name="T71" fmla="*/ 552 h 2325"/>
                <a:gd name="T72" fmla="*/ 3993 w 5760"/>
                <a:gd name="T73" fmla="*/ 483 h 2325"/>
                <a:gd name="T74" fmla="*/ 3777 w 5760"/>
                <a:gd name="T75" fmla="*/ 423 h 2325"/>
                <a:gd name="T76" fmla="*/ 3564 w 5760"/>
                <a:gd name="T77" fmla="*/ 375 h 2325"/>
                <a:gd name="T78" fmla="*/ 3282 w 5760"/>
                <a:gd name="T79" fmla="*/ 312 h 2325"/>
                <a:gd name="T80" fmla="*/ 3003 w 5760"/>
                <a:gd name="T81" fmla="*/ 261 h 2325"/>
                <a:gd name="T82" fmla="*/ 2733 w 5760"/>
                <a:gd name="T83" fmla="*/ 213 h 2325"/>
                <a:gd name="T84" fmla="*/ 2451 w 5760"/>
                <a:gd name="T85" fmla="*/ 171 h 2325"/>
                <a:gd name="T86" fmla="*/ 2211 w 5760"/>
                <a:gd name="T87" fmla="*/ 138 h 2325"/>
                <a:gd name="T88" fmla="*/ 1974 w 5760"/>
                <a:gd name="T89" fmla="*/ 108 h 2325"/>
                <a:gd name="T90" fmla="*/ 1665 w 5760"/>
                <a:gd name="T91" fmla="*/ 81 h 2325"/>
                <a:gd name="T92" fmla="*/ 1437 w 5760"/>
                <a:gd name="T93" fmla="*/ 60 h 2325"/>
                <a:gd name="T94" fmla="*/ 1125 w 5760"/>
                <a:gd name="T95" fmla="*/ 36 h 2325"/>
                <a:gd name="T96" fmla="*/ 828 w 5760"/>
                <a:gd name="T97" fmla="*/ 21 h 2325"/>
                <a:gd name="T98" fmla="*/ 558 w 5760"/>
                <a:gd name="T99" fmla="*/ 12 h 2325"/>
                <a:gd name="T100" fmla="*/ 282 w 5760"/>
                <a:gd name="T101" fmla="*/ 3 h 2325"/>
                <a:gd name="T102" fmla="*/ 0 w 5760"/>
                <a:gd name="T103" fmla="*/ 0 h 23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760" h="2325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6"/>
            <p:cNvSpPr>
              <a:spLocks/>
            </p:cNvSpPr>
            <p:nvPr/>
          </p:nvSpPr>
          <p:spPr bwMode="white">
            <a:xfrm>
              <a:off x="0" y="1550"/>
              <a:ext cx="5760" cy="1573"/>
            </a:xfrm>
            <a:custGeom>
              <a:avLst/>
              <a:gdLst>
                <a:gd name="T0" fmla="*/ 0 w 5760"/>
                <a:gd name="T1" fmla="*/ 0 h 1573"/>
                <a:gd name="T2" fmla="*/ 0 w 5760"/>
                <a:gd name="T3" fmla="*/ 351 h 1573"/>
                <a:gd name="T4" fmla="*/ 282 w 5760"/>
                <a:gd name="T5" fmla="*/ 357 h 1573"/>
                <a:gd name="T6" fmla="*/ 627 w 5760"/>
                <a:gd name="T7" fmla="*/ 363 h 1573"/>
                <a:gd name="T8" fmla="*/ 960 w 5760"/>
                <a:gd name="T9" fmla="*/ 375 h 1573"/>
                <a:gd name="T10" fmla="*/ 1218 w 5760"/>
                <a:gd name="T11" fmla="*/ 393 h 1573"/>
                <a:gd name="T12" fmla="*/ 1470 w 5760"/>
                <a:gd name="T13" fmla="*/ 411 h 1573"/>
                <a:gd name="T14" fmla="*/ 1746 w 5760"/>
                <a:gd name="T15" fmla="*/ 435 h 1573"/>
                <a:gd name="T16" fmla="*/ 2022 w 5760"/>
                <a:gd name="T17" fmla="*/ 462 h 1573"/>
                <a:gd name="T18" fmla="*/ 2340 w 5760"/>
                <a:gd name="T19" fmla="*/ 504 h 1573"/>
                <a:gd name="T20" fmla="*/ 2664 w 5760"/>
                <a:gd name="T21" fmla="*/ 549 h 1573"/>
                <a:gd name="T22" fmla="*/ 2952 w 5760"/>
                <a:gd name="T23" fmla="*/ 597 h 1573"/>
                <a:gd name="T24" fmla="*/ 3225 w 5760"/>
                <a:gd name="T25" fmla="*/ 648 h 1573"/>
                <a:gd name="T26" fmla="*/ 3513 w 5760"/>
                <a:gd name="T27" fmla="*/ 708 h 1573"/>
                <a:gd name="T28" fmla="*/ 3693 w 5760"/>
                <a:gd name="T29" fmla="*/ 750 h 1573"/>
                <a:gd name="T30" fmla="*/ 3936 w 5760"/>
                <a:gd name="T31" fmla="*/ 810 h 1573"/>
                <a:gd name="T32" fmla="*/ 4095 w 5760"/>
                <a:gd name="T33" fmla="*/ 855 h 1573"/>
                <a:gd name="T34" fmla="*/ 4281 w 5760"/>
                <a:gd name="T35" fmla="*/ 909 h 1573"/>
                <a:gd name="T36" fmla="*/ 4503 w 5760"/>
                <a:gd name="T37" fmla="*/ 981 h 1573"/>
                <a:gd name="T38" fmla="*/ 4704 w 5760"/>
                <a:gd name="T39" fmla="*/ 1053 h 1573"/>
                <a:gd name="T40" fmla="*/ 4911 w 5760"/>
                <a:gd name="T41" fmla="*/ 1131 h 1573"/>
                <a:gd name="T42" fmla="*/ 5073 w 5760"/>
                <a:gd name="T43" fmla="*/ 1197 h 1573"/>
                <a:gd name="T44" fmla="*/ 5256 w 5760"/>
                <a:gd name="T45" fmla="*/ 1281 h 1573"/>
                <a:gd name="T46" fmla="*/ 5475 w 5760"/>
                <a:gd name="T47" fmla="*/ 1401 h 1573"/>
                <a:gd name="T48" fmla="*/ 5628 w 5760"/>
                <a:gd name="T49" fmla="*/ 1482 h 1573"/>
                <a:gd name="T50" fmla="*/ 5759 w 5760"/>
                <a:gd name="T51" fmla="*/ 1572 h 1573"/>
                <a:gd name="T52" fmla="*/ 5759 w 5760"/>
                <a:gd name="T53" fmla="*/ 633 h 1573"/>
                <a:gd name="T54" fmla="*/ 5493 w 5760"/>
                <a:gd name="T55" fmla="*/ 570 h 1573"/>
                <a:gd name="T56" fmla="*/ 5214 w 5760"/>
                <a:gd name="T57" fmla="*/ 501 h 1573"/>
                <a:gd name="T58" fmla="*/ 4950 w 5760"/>
                <a:gd name="T59" fmla="*/ 444 h 1573"/>
                <a:gd name="T60" fmla="*/ 4701 w 5760"/>
                <a:gd name="T61" fmla="*/ 396 h 1573"/>
                <a:gd name="T62" fmla="*/ 4425 w 5760"/>
                <a:gd name="T63" fmla="*/ 348 h 1573"/>
                <a:gd name="T64" fmla="*/ 4110 w 5760"/>
                <a:gd name="T65" fmla="*/ 294 h 1573"/>
                <a:gd name="T66" fmla="*/ 3813 w 5760"/>
                <a:gd name="T67" fmla="*/ 252 h 1573"/>
                <a:gd name="T68" fmla="*/ 3549 w 5760"/>
                <a:gd name="T69" fmla="*/ 213 h 1573"/>
                <a:gd name="T70" fmla="*/ 3261 w 5760"/>
                <a:gd name="T71" fmla="*/ 183 h 1573"/>
                <a:gd name="T72" fmla="*/ 3015 w 5760"/>
                <a:gd name="T73" fmla="*/ 153 h 1573"/>
                <a:gd name="T74" fmla="*/ 2757 w 5760"/>
                <a:gd name="T75" fmla="*/ 129 h 1573"/>
                <a:gd name="T76" fmla="*/ 2520 w 5760"/>
                <a:gd name="T77" fmla="*/ 105 h 1573"/>
                <a:gd name="T78" fmla="*/ 2301 w 5760"/>
                <a:gd name="T79" fmla="*/ 87 h 1573"/>
                <a:gd name="T80" fmla="*/ 2013 w 5760"/>
                <a:gd name="T81" fmla="*/ 66 h 1573"/>
                <a:gd name="T82" fmla="*/ 1731 w 5760"/>
                <a:gd name="T83" fmla="*/ 48 h 1573"/>
                <a:gd name="T84" fmla="*/ 1524 w 5760"/>
                <a:gd name="T85" fmla="*/ 39 h 1573"/>
                <a:gd name="T86" fmla="*/ 1260 w 5760"/>
                <a:gd name="T87" fmla="*/ 27 h 1573"/>
                <a:gd name="T88" fmla="*/ 966 w 5760"/>
                <a:gd name="T89" fmla="*/ 15 h 1573"/>
                <a:gd name="T90" fmla="*/ 714 w 5760"/>
                <a:gd name="T91" fmla="*/ 12 h 1573"/>
                <a:gd name="T92" fmla="*/ 510 w 5760"/>
                <a:gd name="T93" fmla="*/ 6 h 1573"/>
                <a:gd name="T94" fmla="*/ 243 w 5760"/>
                <a:gd name="T95" fmla="*/ 0 h 1573"/>
                <a:gd name="T96" fmla="*/ 0 w 5760"/>
                <a:gd name="T97" fmla="*/ 0 h 157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760" h="1573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7"/>
            <p:cNvSpPr>
              <a:spLocks/>
            </p:cNvSpPr>
            <p:nvPr/>
          </p:nvSpPr>
          <p:spPr bwMode="white">
            <a:xfrm>
              <a:off x="0" y="1130"/>
              <a:ext cx="5760" cy="970"/>
            </a:xfrm>
            <a:custGeom>
              <a:avLst/>
              <a:gdLst>
                <a:gd name="T0" fmla="*/ 0 w 5760"/>
                <a:gd name="T1" fmla="*/ 0 h 970"/>
                <a:gd name="T2" fmla="*/ 0 w 5760"/>
                <a:gd name="T3" fmla="*/ 339 h 970"/>
                <a:gd name="T4" fmla="*/ 318 w 5760"/>
                <a:gd name="T5" fmla="*/ 342 h 970"/>
                <a:gd name="T6" fmla="*/ 591 w 5760"/>
                <a:gd name="T7" fmla="*/ 348 h 970"/>
                <a:gd name="T8" fmla="*/ 846 w 5760"/>
                <a:gd name="T9" fmla="*/ 354 h 970"/>
                <a:gd name="T10" fmla="*/ 1074 w 5760"/>
                <a:gd name="T11" fmla="*/ 360 h 970"/>
                <a:gd name="T12" fmla="*/ 1314 w 5760"/>
                <a:gd name="T13" fmla="*/ 366 h 970"/>
                <a:gd name="T14" fmla="*/ 1599 w 5760"/>
                <a:gd name="T15" fmla="*/ 381 h 970"/>
                <a:gd name="T16" fmla="*/ 1911 w 5760"/>
                <a:gd name="T17" fmla="*/ 399 h 970"/>
                <a:gd name="T18" fmla="*/ 2241 w 5760"/>
                <a:gd name="T19" fmla="*/ 420 h 970"/>
                <a:gd name="T20" fmla="*/ 2619 w 5760"/>
                <a:gd name="T21" fmla="*/ 453 h 970"/>
                <a:gd name="T22" fmla="*/ 2889 w 5760"/>
                <a:gd name="T23" fmla="*/ 477 h 970"/>
                <a:gd name="T24" fmla="*/ 3177 w 5760"/>
                <a:gd name="T25" fmla="*/ 507 h 970"/>
                <a:gd name="T26" fmla="*/ 3498 w 5760"/>
                <a:gd name="T27" fmla="*/ 543 h 970"/>
                <a:gd name="T28" fmla="*/ 3813 w 5760"/>
                <a:gd name="T29" fmla="*/ 585 h 970"/>
                <a:gd name="T30" fmla="*/ 4044 w 5760"/>
                <a:gd name="T31" fmla="*/ 618 h 970"/>
                <a:gd name="T32" fmla="*/ 4365 w 5760"/>
                <a:gd name="T33" fmla="*/ 669 h 970"/>
                <a:gd name="T34" fmla="*/ 4683 w 5760"/>
                <a:gd name="T35" fmla="*/ 726 h 970"/>
                <a:gd name="T36" fmla="*/ 4980 w 5760"/>
                <a:gd name="T37" fmla="*/ 786 h 970"/>
                <a:gd name="T38" fmla="*/ 5268 w 5760"/>
                <a:gd name="T39" fmla="*/ 846 h 970"/>
                <a:gd name="T40" fmla="*/ 5646 w 5760"/>
                <a:gd name="T41" fmla="*/ 942 h 970"/>
                <a:gd name="T42" fmla="*/ 5759 w 5760"/>
                <a:gd name="T43" fmla="*/ 969 h 970"/>
                <a:gd name="T44" fmla="*/ 5759 w 5760"/>
                <a:gd name="T45" fmla="*/ 0 h 970"/>
                <a:gd name="T46" fmla="*/ 0 w 5760"/>
                <a:gd name="T47" fmla="*/ 0 h 9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760" h="97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8"/>
            <p:cNvSpPr>
              <a:spLocks/>
            </p:cNvSpPr>
            <p:nvPr/>
          </p:nvSpPr>
          <p:spPr bwMode="white">
            <a:xfrm>
              <a:off x="0" y="-13"/>
              <a:ext cx="5760" cy="1060"/>
            </a:xfrm>
            <a:custGeom>
              <a:avLst/>
              <a:gdLst>
                <a:gd name="T0" fmla="*/ 0 w 5760"/>
                <a:gd name="T1" fmla="*/ 753 h 1060"/>
                <a:gd name="T2" fmla="*/ 0 w 5760"/>
                <a:gd name="T3" fmla="*/ 1059 h 1060"/>
                <a:gd name="T4" fmla="*/ 5759 w 5760"/>
                <a:gd name="T5" fmla="*/ 1059 h 1060"/>
                <a:gd name="T6" fmla="*/ 5759 w 5760"/>
                <a:gd name="T7" fmla="*/ 0 h 1060"/>
                <a:gd name="T8" fmla="*/ 5430 w 5760"/>
                <a:gd name="T9" fmla="*/ 0 h 1060"/>
                <a:gd name="T10" fmla="*/ 5298 w 5760"/>
                <a:gd name="T11" fmla="*/ 84 h 1060"/>
                <a:gd name="T12" fmla="*/ 5136 w 5760"/>
                <a:gd name="T13" fmla="*/ 159 h 1060"/>
                <a:gd name="T14" fmla="*/ 4968 w 5760"/>
                <a:gd name="T15" fmla="*/ 222 h 1060"/>
                <a:gd name="T16" fmla="*/ 4812 w 5760"/>
                <a:gd name="T17" fmla="*/ 267 h 1060"/>
                <a:gd name="T18" fmla="*/ 4626 w 5760"/>
                <a:gd name="T19" fmla="*/ 324 h 1060"/>
                <a:gd name="T20" fmla="*/ 4440 w 5760"/>
                <a:gd name="T21" fmla="*/ 366 h 1060"/>
                <a:gd name="T22" fmla="*/ 4230 w 5760"/>
                <a:gd name="T23" fmla="*/ 414 h 1060"/>
                <a:gd name="T24" fmla="*/ 3939 w 5760"/>
                <a:gd name="T25" fmla="*/ 468 h 1060"/>
                <a:gd name="T26" fmla="*/ 3711 w 5760"/>
                <a:gd name="T27" fmla="*/ 504 h 1060"/>
                <a:gd name="T28" fmla="*/ 3441 w 5760"/>
                <a:gd name="T29" fmla="*/ 543 h 1060"/>
                <a:gd name="T30" fmla="*/ 3189 w 5760"/>
                <a:gd name="T31" fmla="*/ 579 h 1060"/>
                <a:gd name="T32" fmla="*/ 2925 w 5760"/>
                <a:gd name="T33" fmla="*/ 606 h 1060"/>
                <a:gd name="T34" fmla="*/ 2679 w 5760"/>
                <a:gd name="T35" fmla="*/ 633 h 1060"/>
                <a:gd name="T36" fmla="*/ 2418 w 5760"/>
                <a:gd name="T37" fmla="*/ 654 h 1060"/>
                <a:gd name="T38" fmla="*/ 2142 w 5760"/>
                <a:gd name="T39" fmla="*/ 675 h 1060"/>
                <a:gd name="T40" fmla="*/ 1896 w 5760"/>
                <a:gd name="T41" fmla="*/ 693 h 1060"/>
                <a:gd name="T42" fmla="*/ 1647 w 5760"/>
                <a:gd name="T43" fmla="*/ 708 h 1060"/>
                <a:gd name="T44" fmla="*/ 1404 w 5760"/>
                <a:gd name="T45" fmla="*/ 720 h 1060"/>
                <a:gd name="T46" fmla="*/ 1170 w 5760"/>
                <a:gd name="T47" fmla="*/ 732 h 1060"/>
                <a:gd name="T48" fmla="*/ 906 w 5760"/>
                <a:gd name="T49" fmla="*/ 738 h 1060"/>
                <a:gd name="T50" fmla="*/ 534 w 5760"/>
                <a:gd name="T51" fmla="*/ 747 h 1060"/>
                <a:gd name="T52" fmla="*/ 201 w 5760"/>
                <a:gd name="T53" fmla="*/ 753 h 1060"/>
                <a:gd name="T54" fmla="*/ 0 w 5760"/>
                <a:gd name="T55" fmla="*/ 753 h 106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760" h="106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9"/>
            <p:cNvSpPr>
              <a:spLocks/>
            </p:cNvSpPr>
            <p:nvPr/>
          </p:nvSpPr>
          <p:spPr bwMode="white">
            <a:xfrm>
              <a:off x="0" y="-13"/>
              <a:ext cx="5284" cy="673"/>
            </a:xfrm>
            <a:custGeom>
              <a:avLst/>
              <a:gdLst>
                <a:gd name="T0" fmla="*/ 0 w 5284"/>
                <a:gd name="T1" fmla="*/ 366 h 673"/>
                <a:gd name="T2" fmla="*/ 0 w 5284"/>
                <a:gd name="T3" fmla="*/ 672 h 673"/>
                <a:gd name="T4" fmla="*/ 303 w 5284"/>
                <a:gd name="T5" fmla="*/ 672 h 673"/>
                <a:gd name="T6" fmla="*/ 723 w 5284"/>
                <a:gd name="T7" fmla="*/ 663 h 673"/>
                <a:gd name="T8" fmla="*/ 1020 w 5284"/>
                <a:gd name="T9" fmla="*/ 654 h 673"/>
                <a:gd name="T10" fmla="*/ 1302 w 5284"/>
                <a:gd name="T11" fmla="*/ 642 h 673"/>
                <a:gd name="T12" fmla="*/ 1554 w 5284"/>
                <a:gd name="T13" fmla="*/ 630 h 673"/>
                <a:gd name="T14" fmla="*/ 1779 w 5284"/>
                <a:gd name="T15" fmla="*/ 615 h 673"/>
                <a:gd name="T16" fmla="*/ 1962 w 5284"/>
                <a:gd name="T17" fmla="*/ 606 h 673"/>
                <a:gd name="T18" fmla="*/ 2193 w 5284"/>
                <a:gd name="T19" fmla="*/ 588 h 673"/>
                <a:gd name="T20" fmla="*/ 2448 w 5284"/>
                <a:gd name="T21" fmla="*/ 570 h 673"/>
                <a:gd name="T22" fmla="*/ 2700 w 5284"/>
                <a:gd name="T23" fmla="*/ 546 h 673"/>
                <a:gd name="T24" fmla="*/ 2904 w 5284"/>
                <a:gd name="T25" fmla="*/ 528 h 673"/>
                <a:gd name="T26" fmla="*/ 3138 w 5284"/>
                <a:gd name="T27" fmla="*/ 498 h 673"/>
                <a:gd name="T28" fmla="*/ 3324 w 5284"/>
                <a:gd name="T29" fmla="*/ 474 h 673"/>
                <a:gd name="T30" fmla="*/ 3534 w 5284"/>
                <a:gd name="T31" fmla="*/ 447 h 673"/>
                <a:gd name="T32" fmla="*/ 3735 w 5284"/>
                <a:gd name="T33" fmla="*/ 420 h 673"/>
                <a:gd name="T34" fmla="*/ 3933 w 5284"/>
                <a:gd name="T35" fmla="*/ 384 h 673"/>
                <a:gd name="T36" fmla="*/ 4116 w 5284"/>
                <a:gd name="T37" fmla="*/ 351 h 673"/>
                <a:gd name="T38" fmla="*/ 4266 w 5284"/>
                <a:gd name="T39" fmla="*/ 318 h 673"/>
                <a:gd name="T40" fmla="*/ 4446 w 5284"/>
                <a:gd name="T41" fmla="*/ 279 h 673"/>
                <a:gd name="T42" fmla="*/ 4620 w 5284"/>
                <a:gd name="T43" fmla="*/ 237 h 673"/>
                <a:gd name="T44" fmla="*/ 4779 w 5284"/>
                <a:gd name="T45" fmla="*/ 192 h 673"/>
                <a:gd name="T46" fmla="*/ 4920 w 5284"/>
                <a:gd name="T47" fmla="*/ 147 h 673"/>
                <a:gd name="T48" fmla="*/ 5085 w 5284"/>
                <a:gd name="T49" fmla="*/ 90 h 673"/>
                <a:gd name="T50" fmla="*/ 5193 w 5284"/>
                <a:gd name="T51" fmla="*/ 42 h 673"/>
                <a:gd name="T52" fmla="*/ 5283 w 5284"/>
                <a:gd name="T53" fmla="*/ 0 h 673"/>
                <a:gd name="T54" fmla="*/ 3201 w 5284"/>
                <a:gd name="T55" fmla="*/ 0 h 673"/>
                <a:gd name="T56" fmla="*/ 2982 w 5284"/>
                <a:gd name="T57" fmla="*/ 57 h 673"/>
                <a:gd name="T58" fmla="*/ 2775 w 5284"/>
                <a:gd name="T59" fmla="*/ 108 h 673"/>
                <a:gd name="T60" fmla="*/ 2562 w 5284"/>
                <a:gd name="T61" fmla="*/ 150 h 673"/>
                <a:gd name="T62" fmla="*/ 2397 w 5284"/>
                <a:gd name="T63" fmla="*/ 183 h 673"/>
                <a:gd name="T64" fmla="*/ 2205 w 5284"/>
                <a:gd name="T65" fmla="*/ 213 h 673"/>
                <a:gd name="T66" fmla="*/ 2001 w 5284"/>
                <a:gd name="T67" fmla="*/ 243 h 673"/>
                <a:gd name="T68" fmla="*/ 1776 w 5284"/>
                <a:gd name="T69" fmla="*/ 273 h 673"/>
                <a:gd name="T70" fmla="*/ 1536 w 5284"/>
                <a:gd name="T71" fmla="*/ 297 h 673"/>
                <a:gd name="T72" fmla="*/ 1344 w 5284"/>
                <a:gd name="T73" fmla="*/ 312 h 673"/>
                <a:gd name="T74" fmla="*/ 1134 w 5284"/>
                <a:gd name="T75" fmla="*/ 330 h 673"/>
                <a:gd name="T76" fmla="*/ 921 w 5284"/>
                <a:gd name="T77" fmla="*/ 342 h 673"/>
                <a:gd name="T78" fmla="*/ 696 w 5284"/>
                <a:gd name="T79" fmla="*/ 354 h 673"/>
                <a:gd name="T80" fmla="*/ 501 w 5284"/>
                <a:gd name="T81" fmla="*/ 360 h 673"/>
                <a:gd name="T82" fmla="*/ 279 w 5284"/>
                <a:gd name="T83" fmla="*/ 366 h 673"/>
                <a:gd name="T84" fmla="*/ 99 w 5284"/>
                <a:gd name="T85" fmla="*/ 369 h 673"/>
                <a:gd name="T86" fmla="*/ 0 w 5284"/>
                <a:gd name="T87" fmla="*/ 366 h 67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284" h="673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0"/>
            <p:cNvSpPr>
              <a:spLocks/>
            </p:cNvSpPr>
            <p:nvPr/>
          </p:nvSpPr>
          <p:spPr bwMode="white">
            <a:xfrm>
              <a:off x="0" y="-13"/>
              <a:ext cx="2884" cy="286"/>
            </a:xfrm>
            <a:custGeom>
              <a:avLst/>
              <a:gdLst>
                <a:gd name="T0" fmla="*/ 0 w 2884"/>
                <a:gd name="T1" fmla="*/ 0 h 286"/>
                <a:gd name="T2" fmla="*/ 0 w 2884"/>
                <a:gd name="T3" fmla="*/ 285 h 286"/>
                <a:gd name="T4" fmla="*/ 192 w 2884"/>
                <a:gd name="T5" fmla="*/ 285 h 286"/>
                <a:gd name="T6" fmla="*/ 384 w 2884"/>
                <a:gd name="T7" fmla="*/ 282 h 286"/>
                <a:gd name="T8" fmla="*/ 579 w 2884"/>
                <a:gd name="T9" fmla="*/ 276 h 286"/>
                <a:gd name="T10" fmla="*/ 789 w 2884"/>
                <a:gd name="T11" fmla="*/ 267 h 286"/>
                <a:gd name="T12" fmla="*/ 999 w 2884"/>
                <a:gd name="T13" fmla="*/ 258 h 286"/>
                <a:gd name="T14" fmla="*/ 1161 w 2884"/>
                <a:gd name="T15" fmla="*/ 246 h 286"/>
                <a:gd name="T16" fmla="*/ 1302 w 2884"/>
                <a:gd name="T17" fmla="*/ 234 h 286"/>
                <a:gd name="T18" fmla="*/ 1458 w 2884"/>
                <a:gd name="T19" fmla="*/ 222 h 286"/>
                <a:gd name="T20" fmla="*/ 1665 w 2884"/>
                <a:gd name="T21" fmla="*/ 201 h 286"/>
                <a:gd name="T22" fmla="*/ 1992 w 2884"/>
                <a:gd name="T23" fmla="*/ 159 h 286"/>
                <a:gd name="T24" fmla="*/ 2301 w 2884"/>
                <a:gd name="T25" fmla="*/ 117 h 286"/>
                <a:gd name="T26" fmla="*/ 2604 w 2884"/>
                <a:gd name="T27" fmla="*/ 60 h 286"/>
                <a:gd name="T28" fmla="*/ 2883 w 2884"/>
                <a:gd name="T29" fmla="*/ 0 h 286"/>
                <a:gd name="T30" fmla="*/ 0 w 2884"/>
                <a:gd name="T31" fmla="*/ 0 h 2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884" h="286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099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Faça clique para editar o estilo do título do modelo global</a:t>
            </a:r>
          </a:p>
        </p:txBody>
      </p:sp>
      <p:sp>
        <p:nvSpPr>
          <p:cNvPr id="4100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Faça 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Times New Roman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ea typeface="MS PGothic" pitchFamily="34" charset="-128"/>
              </a:defRPr>
            </a:lvl1pPr>
          </a:lstStyle>
          <a:p>
            <a:pPr>
              <a:defRPr/>
            </a:pPr>
            <a:fld id="{6DEB1B8B-05EC-4D29-B9A0-FE7C0BDA44B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73" r:id="rId1"/>
    <p:sldLayoutId id="2147484454" r:id="rId2"/>
    <p:sldLayoutId id="2147484455" r:id="rId3"/>
    <p:sldLayoutId id="2147484456" r:id="rId4"/>
    <p:sldLayoutId id="2147484457" r:id="rId5"/>
    <p:sldLayoutId id="2147484458" r:id="rId6"/>
    <p:sldLayoutId id="2147484459" r:id="rId7"/>
    <p:sldLayoutId id="2147484460" r:id="rId8"/>
    <p:sldLayoutId id="2147484461" r:id="rId9"/>
    <p:sldLayoutId id="2147484462" r:id="rId10"/>
    <p:sldLayoutId id="2147484463" r:id="rId11"/>
    <p:sldLayoutId id="2147484464" r:id="rId12"/>
    <p:sldLayoutId id="2147484474" r:id="rId13"/>
    <p:sldLayoutId id="214748447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pitchFamily="-10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MS PGothic" pitchFamily="34" charset="-128"/>
          <a:cs typeface="ＭＳ Ｐゴシック" pitchFamily="-10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MS PGothic" pitchFamily="34" charset="-128"/>
          <a:cs typeface="ＭＳ Ｐゴシック" pitchFamily="-10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MS PGothic" pitchFamily="34" charset="-128"/>
          <a:cs typeface="ＭＳ Ｐゴシック" pitchFamily="-10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MS PGothic" pitchFamily="34" charset="-128"/>
          <a:cs typeface="ＭＳ Ｐゴシック" pitchFamily="-10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pt-P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5576" y="476672"/>
            <a:ext cx="798777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/>
              <a:t>CURSURI POSTUNIVERSITARE 2022-2023</a:t>
            </a:r>
            <a:endParaRPr lang="ro-RO" sz="2400" dirty="0" smtClean="0"/>
          </a:p>
          <a:p>
            <a:pPr algn="ctr"/>
            <a:endParaRPr lang="ro-RO" b="1" i="1" dirty="0" smtClean="0"/>
          </a:p>
          <a:p>
            <a:pPr algn="ctr"/>
            <a:r>
              <a:rPr lang="en-US" b="1" i="1" dirty="0" smtClean="0"/>
              <a:t>CU PARTICIPAREA </a:t>
            </a:r>
          </a:p>
          <a:p>
            <a:pPr algn="ctr"/>
            <a:endParaRPr lang="en-US" b="1" i="1" dirty="0" smtClean="0"/>
          </a:p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UNIVERSIDAD NACIONAL DE UCAYALI PERU</a:t>
            </a:r>
            <a:endParaRPr lang="ro-RO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2492896"/>
            <a:ext cx="82089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CURS 1 </a:t>
            </a:r>
            <a:r>
              <a:rPr lang="en-US" sz="2400" b="1" dirty="0" err="1" smtClean="0"/>
              <a:t>Elemente</a:t>
            </a:r>
            <a:r>
              <a:rPr lang="en-US" sz="2400" b="1" dirty="0" smtClean="0"/>
              <a:t> de Leadership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serviciile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medicale</a:t>
            </a:r>
            <a:endParaRPr lang="ro-RO" sz="2400" dirty="0" smtClean="0"/>
          </a:p>
          <a:p>
            <a:endParaRPr lang="ro-RO" sz="2400" b="1" dirty="0" smtClean="0"/>
          </a:p>
          <a:p>
            <a:r>
              <a:rPr lang="en-US" sz="2400" b="1" dirty="0" smtClean="0"/>
              <a:t>CURS 2 </a:t>
            </a:r>
            <a:r>
              <a:rPr lang="en-US" sz="2400" b="1" dirty="0" err="1" smtClean="0"/>
              <a:t>Comunicarea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practica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medicala</a:t>
            </a:r>
            <a:endParaRPr lang="ro-RO" sz="2400" dirty="0" smtClean="0"/>
          </a:p>
          <a:p>
            <a:endParaRPr lang="ro-RO" sz="2400" b="1" dirty="0" smtClean="0"/>
          </a:p>
          <a:p>
            <a:r>
              <a:rPr lang="en-US" sz="2400" b="1" dirty="0" smtClean="0"/>
              <a:t>CURS 3 </a:t>
            </a:r>
            <a:r>
              <a:rPr lang="en-US" sz="2400" b="1" dirty="0" err="1" smtClean="0"/>
              <a:t>Conceptul</a:t>
            </a:r>
            <a:r>
              <a:rPr lang="en-US" sz="2400" b="1" dirty="0" smtClean="0"/>
              <a:t> de ”Wellbeing”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managementul</a:t>
            </a:r>
            <a:r>
              <a:rPr lang="en-US" sz="2400" b="1" dirty="0" smtClean="0"/>
              <a:t> </a:t>
            </a:r>
            <a:r>
              <a:rPr lang="ro-RO" sz="2400" b="1" dirty="0" smtClean="0"/>
              <a:t>	</a:t>
            </a:r>
            <a:r>
              <a:rPr lang="en-US" sz="2400" b="1" dirty="0" err="1" smtClean="0"/>
              <a:t>serviciilor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sănătate</a:t>
            </a:r>
            <a:endParaRPr lang="ro-RO" sz="2400" dirty="0" smtClean="0"/>
          </a:p>
          <a:p>
            <a:endParaRPr lang="ro-RO" sz="2400" b="1" dirty="0" smtClean="0"/>
          </a:p>
          <a:p>
            <a:r>
              <a:rPr lang="en-US" sz="2400" b="1" dirty="0" smtClean="0"/>
              <a:t>CURS 4 </a:t>
            </a:r>
            <a:r>
              <a:rPr lang="en-US" sz="2400" b="1" dirty="0" err="1" smtClean="0"/>
              <a:t>Antreprenoriat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domeniul</a:t>
            </a:r>
            <a:r>
              <a:rPr lang="en-US" sz="2400" b="1" dirty="0" smtClean="0"/>
              <a:t> medical</a:t>
            </a:r>
            <a:endParaRPr lang="ro-RO" sz="2400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214290"/>
            <a:ext cx="78581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3 </a:t>
            </a:r>
            <a:r>
              <a:rPr lang="en-US" sz="2400" b="1" dirty="0" err="1" smtClean="0"/>
              <a:t>Conceptul</a:t>
            </a:r>
            <a:r>
              <a:rPr lang="en-US" sz="2400" b="1" dirty="0" smtClean="0"/>
              <a:t> de ”Wellbeing”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managementul</a:t>
            </a:r>
            <a:r>
              <a:rPr lang="en-US" sz="2400" b="1" dirty="0" smtClean="0"/>
              <a:t> </a:t>
            </a:r>
            <a:r>
              <a:rPr lang="ro-RO" sz="2400" b="1" dirty="0" smtClean="0"/>
              <a:t>	</a:t>
            </a:r>
            <a:r>
              <a:rPr lang="en-US" sz="2400" b="1" dirty="0" err="1" smtClean="0"/>
              <a:t>serviciilor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sănătate</a:t>
            </a:r>
            <a:endParaRPr lang="ro-RO" sz="2400" dirty="0" smtClean="0"/>
          </a:p>
          <a:p>
            <a:pPr algn="ctr"/>
            <a:endParaRPr lang="ro-RO" sz="2400" b="1" dirty="0" smtClean="0"/>
          </a:p>
          <a:p>
            <a:pPr algn="ctr"/>
            <a:endParaRPr lang="ro-RO" dirty="0"/>
          </a:p>
        </p:txBody>
      </p:sp>
      <p:sp>
        <p:nvSpPr>
          <p:cNvPr id="10" name="TextBox 9"/>
          <p:cNvSpPr txBox="1"/>
          <p:nvPr/>
        </p:nvSpPr>
        <p:spPr>
          <a:xfrm>
            <a:off x="519508" y="2155258"/>
            <a:ext cx="824786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o-RO" sz="2400" dirty="0" smtClean="0">
              <a:solidFill>
                <a:srgbClr val="FF0000"/>
              </a:solidFill>
            </a:endParaRPr>
          </a:p>
          <a:p>
            <a:pPr algn="just"/>
            <a:r>
              <a:rPr lang="en-US" sz="2400" dirty="0" err="1" smtClean="0">
                <a:solidFill>
                  <a:srgbClr val="FFFF00"/>
                </a:solidFill>
              </a:rPr>
              <a:t>Lectori</a:t>
            </a:r>
            <a:r>
              <a:rPr lang="en-US" sz="2400" dirty="0" smtClean="0">
                <a:solidFill>
                  <a:srgbClr val="FFFF00"/>
                </a:solidFill>
              </a:rPr>
              <a:t>: 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r>
              <a:rPr lang="en-US" sz="2000" dirty="0" smtClean="0"/>
              <a:t>Conf.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</a:t>
            </a:r>
            <a:r>
              <a:rPr lang="en-US" sz="2000" dirty="0" err="1" smtClean="0"/>
              <a:t>Denisa</a:t>
            </a:r>
            <a:r>
              <a:rPr lang="en-US" sz="2000" dirty="0" smtClean="0"/>
              <a:t> ABRUDAN- </a:t>
            </a:r>
            <a:r>
              <a:rPr lang="en-US" sz="2000" i="1" dirty="0" err="1" smtClean="0"/>
              <a:t>Universitatea</a:t>
            </a:r>
            <a:r>
              <a:rPr lang="en-US" sz="2000" i="1" dirty="0" smtClean="0"/>
              <a:t> de Vest Timisoara</a:t>
            </a:r>
            <a:endParaRPr lang="ro-RO" sz="2000" i="1" dirty="0" smtClean="0"/>
          </a:p>
          <a:p>
            <a:pPr algn="just"/>
            <a:r>
              <a:rPr lang="en-US" sz="2000" dirty="0"/>
              <a:t>P</a:t>
            </a:r>
            <a:r>
              <a:rPr lang="en-US" sz="2000" dirty="0" smtClean="0"/>
              <a:t>rof. </a:t>
            </a:r>
            <a:r>
              <a:rPr lang="en-US" sz="2000" dirty="0" err="1" smtClean="0"/>
              <a:t>univ</a:t>
            </a:r>
            <a:r>
              <a:rPr lang="ro-RO" sz="2000" dirty="0" smtClean="0"/>
              <a:t>. </a:t>
            </a:r>
            <a:r>
              <a:rPr lang="en-US" sz="2000" dirty="0" smtClean="0"/>
              <a:t>dr. Marius Lucian CRAINA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Marius </a:t>
            </a:r>
            <a:r>
              <a:rPr lang="en-US" sz="2000" dirty="0" err="1" smtClean="0"/>
              <a:t>Călin</a:t>
            </a:r>
            <a:r>
              <a:rPr lang="en-US" sz="2000" dirty="0" smtClean="0"/>
              <a:t> POPOIU</a:t>
            </a:r>
            <a:endParaRPr lang="ro-RO" sz="2000" dirty="0" smtClean="0"/>
          </a:p>
          <a:p>
            <a:pPr algn="just"/>
            <a:r>
              <a:rPr lang="en-US" sz="2000" dirty="0" smtClean="0"/>
              <a:t>Conf.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Daniela RADU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Ramona Amina POPOVICI</a:t>
            </a:r>
            <a:endParaRPr lang="ro-RO" sz="2000" dirty="0" smtClean="0"/>
          </a:p>
          <a:p>
            <a:pPr algn="just"/>
            <a:r>
              <a:rPr lang="en-US" sz="2400" dirty="0" smtClean="0"/>
              <a:t> </a:t>
            </a:r>
            <a:endParaRPr lang="ro-RO" sz="2400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285728"/>
            <a:ext cx="7786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4 </a:t>
            </a:r>
            <a:r>
              <a:rPr lang="en-US" sz="2400" b="1" dirty="0" err="1" smtClean="0"/>
              <a:t>Antreprenoriat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domeniul</a:t>
            </a:r>
            <a:r>
              <a:rPr lang="en-US" sz="2400" b="1" dirty="0" smtClean="0"/>
              <a:t> medical</a:t>
            </a:r>
            <a:endParaRPr lang="ro-RO" sz="2400" dirty="0" smtClean="0"/>
          </a:p>
          <a:p>
            <a:pPr algn="ctr"/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1714488"/>
            <a:ext cx="33185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</a:rPr>
              <a:t>Perioada</a:t>
            </a:r>
            <a:r>
              <a:rPr lang="en-US" sz="2000" b="1" dirty="0" smtClean="0">
                <a:solidFill>
                  <a:srgbClr val="FFFF00"/>
                </a:solidFill>
              </a:rPr>
              <a:t> de </a:t>
            </a:r>
            <a:r>
              <a:rPr lang="en-US" sz="2000" b="1" dirty="0" err="1" smtClean="0">
                <a:solidFill>
                  <a:srgbClr val="FFFF00"/>
                </a:solidFill>
              </a:rPr>
              <a:t>desfășurare</a:t>
            </a:r>
            <a:r>
              <a:rPr lang="en-US" sz="2000" b="1" dirty="0" smtClean="0">
                <a:solidFill>
                  <a:srgbClr val="FFFF00"/>
                </a:solidFill>
              </a:rPr>
              <a:t>: </a:t>
            </a:r>
            <a:endParaRPr lang="ro-RO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05-06.04.2023</a:t>
            </a:r>
            <a:endParaRPr lang="ro-RO" sz="2000" b="1" dirty="0" smtClean="0">
              <a:solidFill>
                <a:srgbClr val="FFFF00"/>
              </a:solidFill>
            </a:endParaRPr>
          </a:p>
          <a:p>
            <a:pPr algn="ctr"/>
            <a:endParaRPr lang="ro-RO" sz="2000" b="1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5" y="3214686"/>
            <a:ext cx="750099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Cursul</a:t>
            </a:r>
            <a:r>
              <a:rPr lang="en-US" sz="2800" dirty="0" smtClean="0">
                <a:solidFill>
                  <a:srgbClr val="FFFF00"/>
                </a:solidFill>
              </a:rPr>
              <a:t> se </a:t>
            </a:r>
            <a:r>
              <a:rPr lang="en-US" sz="2800" dirty="0" err="1" smtClean="0">
                <a:solidFill>
                  <a:srgbClr val="FFFF00"/>
                </a:solidFill>
              </a:rPr>
              <a:t>adresează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medicilor</a:t>
            </a:r>
            <a:r>
              <a:rPr lang="en-US" sz="2800" dirty="0" smtClean="0">
                <a:solidFill>
                  <a:srgbClr val="FFFF00"/>
                </a:solidFill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</a:rPr>
              <a:t>orice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specialitate</a:t>
            </a:r>
            <a:r>
              <a:rPr lang="en-US" sz="2800" dirty="0" smtClean="0">
                <a:solidFill>
                  <a:srgbClr val="FFFF00"/>
                </a:solidFill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</a:rPr>
              <a:t>membrii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ai</a:t>
            </a:r>
            <a:r>
              <a:rPr lang="en-US" sz="2800" dirty="0" smtClean="0">
                <a:solidFill>
                  <a:srgbClr val="FFFF00"/>
                </a:solidFill>
              </a:rPr>
              <a:t> CMR, CMSR </a:t>
            </a:r>
            <a:r>
              <a:rPr lang="en-US" sz="2800" dirty="0" err="1" smtClean="0">
                <a:solidFill>
                  <a:srgbClr val="FFFF00"/>
                </a:solidFill>
              </a:rPr>
              <a:t>și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este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creditat</a:t>
            </a:r>
            <a:r>
              <a:rPr lang="en-US" sz="2800" dirty="0" smtClean="0">
                <a:solidFill>
                  <a:srgbClr val="FFFF00"/>
                </a:solidFill>
              </a:rPr>
              <a:t> cu </a:t>
            </a:r>
            <a:r>
              <a:rPr lang="en-US" sz="2800" b="1" dirty="0" smtClean="0">
                <a:solidFill>
                  <a:srgbClr val="FFFF00"/>
                </a:solidFill>
              </a:rPr>
              <a:t>12 </a:t>
            </a:r>
            <a:r>
              <a:rPr lang="en-US" sz="2800" b="1" dirty="0" err="1" smtClean="0">
                <a:solidFill>
                  <a:srgbClr val="FFFF00"/>
                </a:solidFill>
              </a:rPr>
              <a:t>credite</a:t>
            </a:r>
            <a:r>
              <a:rPr lang="en-US" sz="2800" b="1" dirty="0" smtClean="0">
                <a:solidFill>
                  <a:srgbClr val="FFFF00"/>
                </a:solidFill>
              </a:rPr>
              <a:t> EMC</a:t>
            </a:r>
            <a:endParaRPr lang="ro-RO" sz="2800" dirty="0" smtClean="0">
              <a:solidFill>
                <a:srgbClr val="FFFF00"/>
              </a:solidFill>
            </a:endParaRPr>
          </a:p>
          <a:p>
            <a:endParaRPr lang="ro-RO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Taxa de </a:t>
            </a:r>
            <a:r>
              <a:rPr lang="en-US" sz="2800" dirty="0" err="1" smtClean="0">
                <a:solidFill>
                  <a:srgbClr val="FFFF00"/>
                </a:solidFill>
              </a:rPr>
              <a:t>participare</a:t>
            </a:r>
            <a:r>
              <a:rPr lang="en-US" sz="2800" dirty="0" smtClean="0">
                <a:solidFill>
                  <a:srgbClr val="FFFF00"/>
                </a:solidFill>
              </a:rPr>
              <a:t> = 100 Ron</a:t>
            </a:r>
            <a:endParaRPr lang="ro-RO" sz="2800" dirty="0" smtClean="0">
              <a:solidFill>
                <a:srgbClr val="FFFF00"/>
              </a:solidFill>
            </a:endParaRPr>
          </a:p>
          <a:p>
            <a:endParaRPr lang="ro-RO" sz="2800" dirty="0" smtClean="0">
              <a:solidFill>
                <a:srgbClr val="FFFF00"/>
              </a:solidFill>
            </a:endParaRPr>
          </a:p>
          <a:p>
            <a:r>
              <a:rPr lang="en-US" sz="2800" dirty="0" err="1" smtClean="0">
                <a:solidFill>
                  <a:srgbClr val="FFFF00"/>
                </a:solidFill>
              </a:rPr>
              <a:t>Informații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și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înscrieri</a:t>
            </a:r>
            <a:r>
              <a:rPr lang="en-US" sz="2800" dirty="0" smtClean="0">
                <a:solidFill>
                  <a:srgbClr val="FFFF00"/>
                </a:solidFill>
              </a:rPr>
              <a:t>: curspostuniv@umft.ro</a:t>
            </a:r>
            <a:endParaRPr lang="ro-RO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285728"/>
            <a:ext cx="7786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4 </a:t>
            </a:r>
            <a:r>
              <a:rPr lang="en-US" sz="2400" b="1" dirty="0" err="1" smtClean="0"/>
              <a:t>Antreprenoriat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domeniul</a:t>
            </a:r>
            <a:r>
              <a:rPr lang="en-US" sz="2400" b="1" dirty="0" smtClean="0"/>
              <a:t> medical</a:t>
            </a:r>
            <a:endParaRPr lang="ro-RO" sz="2400" dirty="0" smtClean="0"/>
          </a:p>
          <a:p>
            <a:pPr algn="ctr"/>
            <a:endParaRPr lang="ro-RO" dirty="0"/>
          </a:p>
        </p:txBody>
      </p:sp>
      <p:sp>
        <p:nvSpPr>
          <p:cNvPr id="9" name="TextBox 8"/>
          <p:cNvSpPr txBox="1"/>
          <p:nvPr/>
        </p:nvSpPr>
        <p:spPr>
          <a:xfrm>
            <a:off x="3234367" y="1223930"/>
            <a:ext cx="529667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i="1" dirty="0" err="1" smtClean="0"/>
              <a:t>Pentru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eficientizarea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sistemului</a:t>
            </a:r>
            <a:r>
              <a:rPr lang="en-US" sz="1400" i="1" dirty="0" smtClean="0"/>
              <a:t> medical </a:t>
            </a:r>
            <a:r>
              <a:rPr lang="en-US" sz="1400" i="1" dirty="0" err="1" smtClean="0"/>
              <a:t>avem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nevoie</a:t>
            </a:r>
            <a:r>
              <a:rPr lang="en-US" sz="1400" i="1" dirty="0" smtClean="0"/>
              <a:t> de un </a:t>
            </a:r>
            <a:r>
              <a:rPr lang="en-US" sz="1400" i="1" dirty="0" err="1" smtClean="0"/>
              <a:t>comportament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anreprenorial</a:t>
            </a:r>
            <a:r>
              <a:rPr lang="en-US" sz="1400" i="1" dirty="0" smtClean="0"/>
              <a:t>, de un </a:t>
            </a:r>
            <a:r>
              <a:rPr lang="en-US" sz="1400" i="1" dirty="0" err="1" smtClean="0"/>
              <a:t>comportament</a:t>
            </a:r>
            <a:r>
              <a:rPr lang="en-US" sz="1400" i="1" dirty="0" smtClean="0"/>
              <a:t> ca un </a:t>
            </a:r>
            <a:r>
              <a:rPr lang="en-US" sz="1400" i="1" dirty="0" err="1" smtClean="0"/>
              <a:t>catalizator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pentru</a:t>
            </a:r>
            <a:r>
              <a:rPr lang="en-US" sz="1400" i="1" dirty="0" smtClean="0"/>
              <a:t> a </a:t>
            </a:r>
            <a:r>
              <a:rPr lang="en-US" sz="1400" i="1" dirty="0" err="1" smtClean="0"/>
              <a:t>obține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schimbări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pozitive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în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sistemul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nostru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sănătate</a:t>
            </a:r>
            <a:r>
              <a:rPr lang="en-US" sz="1400" i="1" dirty="0" smtClean="0"/>
              <a:t>. </a:t>
            </a:r>
          </a:p>
          <a:p>
            <a:pPr algn="just"/>
            <a:endParaRPr lang="en-US" sz="1400" i="1" dirty="0"/>
          </a:p>
          <a:p>
            <a:pPr algn="just"/>
            <a:r>
              <a:rPr lang="en-US" sz="1400" i="1" dirty="0" err="1" smtClean="0"/>
              <a:t>Activitățile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antreprenoriale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ar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trebui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utilizate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pentru</a:t>
            </a:r>
            <a:r>
              <a:rPr lang="en-US" sz="1400" i="1" dirty="0" smtClean="0"/>
              <a:t> a </a:t>
            </a:r>
            <a:r>
              <a:rPr lang="en-US" sz="1400" i="1" dirty="0" err="1" smtClean="0"/>
              <a:t>obține</a:t>
            </a:r>
            <a:r>
              <a:rPr lang="en-US" sz="1400" i="1" dirty="0" smtClean="0"/>
              <a:t> un management transformational, </a:t>
            </a:r>
            <a:r>
              <a:rPr lang="en-US" sz="1400" i="1" dirty="0" err="1" smtClean="0"/>
              <a:t>adaptabil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și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eficient</a:t>
            </a:r>
            <a:r>
              <a:rPr lang="en-US" sz="1400" i="1" dirty="0" smtClean="0"/>
              <a:t>, </a:t>
            </a:r>
            <a:r>
              <a:rPr lang="en-US" sz="1400" i="1" dirty="0" err="1" smtClean="0"/>
              <a:t>în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concordanță</a:t>
            </a:r>
            <a:r>
              <a:rPr lang="en-US" sz="1400" i="1" dirty="0" smtClean="0"/>
              <a:t> cu </a:t>
            </a:r>
            <a:r>
              <a:rPr lang="en-US" sz="1400" i="1" dirty="0" err="1" smtClean="0"/>
              <a:t>așteptările</a:t>
            </a:r>
            <a:r>
              <a:rPr lang="en-US" sz="1400" i="1" dirty="0" smtClean="0"/>
              <a:t> tot </a:t>
            </a:r>
            <a:r>
              <a:rPr lang="en-US" sz="1400" i="1" dirty="0" err="1" smtClean="0"/>
              <a:t>mai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compexe</a:t>
            </a:r>
            <a:r>
              <a:rPr lang="en-US" sz="1400" i="1" dirty="0" smtClean="0"/>
              <a:t> ale </a:t>
            </a:r>
            <a:r>
              <a:rPr lang="en-US" sz="1400" i="1" dirty="0" err="1" smtClean="0"/>
              <a:t>lumii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medicale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actuale</a:t>
            </a:r>
            <a:r>
              <a:rPr lang="en-US" sz="1400" i="1" dirty="0" smtClean="0"/>
              <a:t>.</a:t>
            </a:r>
            <a:endParaRPr lang="ro-RO" sz="1400" dirty="0" smtClean="0"/>
          </a:p>
          <a:p>
            <a:pPr algn="just"/>
            <a:endParaRPr lang="ro-RO" sz="1400" i="1" dirty="0" smtClean="0"/>
          </a:p>
          <a:p>
            <a:pPr algn="just"/>
            <a:r>
              <a:rPr lang="en-US" sz="1400" i="1" dirty="0" smtClean="0"/>
              <a:t>In </a:t>
            </a:r>
            <a:r>
              <a:rPr lang="en-US" sz="1400" i="1" dirty="0" err="1" smtClean="0"/>
              <a:t>cadrul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acestui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modul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antreprenoriat</a:t>
            </a:r>
            <a:r>
              <a:rPr lang="en-US" sz="1400" i="1" dirty="0" smtClean="0"/>
              <a:t> medical  </a:t>
            </a:r>
            <a:r>
              <a:rPr lang="en-US" sz="1400" i="1" dirty="0" err="1" smtClean="0"/>
              <a:t>veți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dobândi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cunoștințe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teoretice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și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abilități</a:t>
            </a:r>
            <a:r>
              <a:rPr lang="en-US" sz="1400" i="1" dirty="0" smtClean="0"/>
              <a:t> practice </a:t>
            </a:r>
            <a:r>
              <a:rPr lang="en-US" sz="1400" i="1" dirty="0" err="1" smtClean="0"/>
              <a:t>iar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prin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activitățile</a:t>
            </a:r>
            <a:r>
              <a:rPr lang="en-US" sz="1400" i="1" dirty="0" smtClean="0"/>
              <a:t> de </a:t>
            </a:r>
            <a:r>
              <a:rPr lang="en-US" sz="1400" i="1" dirty="0" err="1" smtClean="0"/>
              <a:t>simulare</a:t>
            </a:r>
            <a:r>
              <a:rPr lang="en-US" sz="1400" i="1" dirty="0" smtClean="0"/>
              <a:t> a </a:t>
            </a:r>
            <a:r>
              <a:rPr lang="en-US" sz="1400" i="1" dirty="0" err="1" smtClean="0"/>
              <a:t>mediului</a:t>
            </a:r>
            <a:r>
              <a:rPr lang="en-US" sz="1400" i="1" dirty="0" smtClean="0"/>
              <a:t> real de </a:t>
            </a:r>
            <a:r>
              <a:rPr lang="en-US" sz="1400" i="1" dirty="0" err="1" smtClean="0"/>
              <a:t>afaceri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veți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parcurge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toate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etapele</a:t>
            </a:r>
            <a:r>
              <a:rPr lang="en-US" sz="1400" i="1" dirty="0" smtClean="0"/>
              <a:t> de la </a:t>
            </a:r>
            <a:r>
              <a:rPr lang="en-US" sz="1400" i="1" dirty="0" err="1" smtClean="0"/>
              <a:t>înființarea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până</a:t>
            </a:r>
            <a:r>
              <a:rPr lang="en-US" sz="1400" i="1" dirty="0" smtClean="0"/>
              <a:t> la </a:t>
            </a:r>
            <a:r>
              <a:rPr lang="en-US" sz="1400" i="1" dirty="0" err="1" smtClean="0"/>
              <a:t>operaționalizarea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funcționării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unei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clinici</a:t>
            </a:r>
            <a:r>
              <a:rPr lang="en-US" sz="1400" i="1" dirty="0" smtClean="0"/>
              <a:t>/ cabinet medical. </a:t>
            </a:r>
          </a:p>
          <a:p>
            <a:r>
              <a:rPr lang="en-US" sz="1400" dirty="0" smtClean="0"/>
              <a:t> </a:t>
            </a:r>
            <a:endParaRPr lang="ro-RO" sz="1400" dirty="0" smtClean="0"/>
          </a:p>
          <a:p>
            <a:endParaRPr lang="ro-RO" dirty="0" smtClean="0">
              <a:solidFill>
                <a:srgbClr val="FF0000"/>
              </a:solidFill>
            </a:endParaRPr>
          </a:p>
          <a:p>
            <a:endParaRPr lang="ro-RO" dirty="0"/>
          </a:p>
        </p:txBody>
      </p:sp>
      <p:sp>
        <p:nvSpPr>
          <p:cNvPr id="2" name="Rectangle 1"/>
          <p:cNvSpPr/>
          <p:nvPr/>
        </p:nvSpPr>
        <p:spPr>
          <a:xfrm>
            <a:off x="251520" y="522920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 smtClean="0"/>
              <a:t>Cum?</a:t>
            </a:r>
          </a:p>
          <a:p>
            <a:pPr algn="just"/>
            <a:r>
              <a:rPr lang="en-US" i="1" dirty="0" err="1" smtClean="0">
                <a:solidFill>
                  <a:srgbClr val="FFFF00"/>
                </a:solidFill>
              </a:rPr>
              <a:t>Cursul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promovează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și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susține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idei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antreprenoriale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medicale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punând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accentul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practici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medicale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actuale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oferind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informații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idei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analize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numeroase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provocări</a:t>
            </a:r>
            <a:r>
              <a:rPr lang="en-US" i="1" dirty="0">
                <a:solidFill>
                  <a:srgbClr val="FFFF00"/>
                </a:solidFill>
              </a:rPr>
              <a:t> care </a:t>
            </a:r>
            <a:r>
              <a:rPr lang="en-US" i="1" dirty="0" err="1">
                <a:solidFill>
                  <a:srgbClr val="FFFF00"/>
                </a:solidFill>
              </a:rPr>
              <a:t>să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vă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stimuleze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gândiți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antreprenorial</a:t>
            </a:r>
            <a:r>
              <a:rPr lang="en-US" i="1" dirty="0">
                <a:solidFill>
                  <a:srgbClr val="FFFF00"/>
                </a:solidFill>
              </a:rPr>
              <a:t>.</a:t>
            </a:r>
            <a:endParaRPr lang="ro-RO" dirty="0">
              <a:solidFill>
                <a:srgbClr val="FFFF00"/>
              </a:solidFill>
            </a:endParaRPr>
          </a:p>
        </p:txBody>
      </p:sp>
      <p:pic>
        <p:nvPicPr>
          <p:cNvPr id="4098" name="Picture 2" descr="Innovating for improved healthcare: the current context and ways forward  for quality and productivity in the NHS | RA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2880890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285728"/>
            <a:ext cx="7786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4 </a:t>
            </a:r>
            <a:r>
              <a:rPr lang="en-US" sz="2400" b="1" dirty="0" err="1" smtClean="0"/>
              <a:t>Antreprenoriat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domeniul</a:t>
            </a:r>
            <a:r>
              <a:rPr lang="en-US" sz="2400" b="1" dirty="0" smtClean="0"/>
              <a:t> medical</a:t>
            </a:r>
            <a:endParaRPr lang="ro-RO" sz="2400" dirty="0" smtClean="0"/>
          </a:p>
          <a:p>
            <a:pPr algn="ctr"/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1714488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o-RO" sz="2000" b="1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285860"/>
            <a:ext cx="84249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  <a:endParaRPr lang="ro-RO" dirty="0" smtClean="0"/>
          </a:p>
          <a:p>
            <a:pPr algn="just"/>
            <a:r>
              <a:rPr lang="en-US" sz="2400" dirty="0" err="1" smtClean="0">
                <a:solidFill>
                  <a:srgbClr val="FFFF00"/>
                </a:solidFill>
              </a:rPr>
              <a:t>Lectori</a:t>
            </a:r>
            <a:r>
              <a:rPr lang="en-US" sz="2400" dirty="0" smtClean="0">
                <a:solidFill>
                  <a:srgbClr val="FFFF00"/>
                </a:solidFill>
              </a:rPr>
              <a:t>: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r>
              <a:rPr lang="en-US" sz="2000" dirty="0" smtClean="0"/>
              <a:t>Conf.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</a:t>
            </a:r>
            <a:r>
              <a:rPr lang="en-US" sz="2000" dirty="0" err="1" smtClean="0"/>
              <a:t>Denisa</a:t>
            </a:r>
            <a:r>
              <a:rPr lang="en-US" sz="2000" dirty="0" smtClean="0"/>
              <a:t> ABRUDAN- </a:t>
            </a:r>
            <a:r>
              <a:rPr lang="en-US" sz="2000" i="1" dirty="0" err="1" smtClean="0"/>
              <a:t>Universitatea</a:t>
            </a:r>
            <a:r>
              <a:rPr lang="en-US" sz="2000" i="1" dirty="0" smtClean="0"/>
              <a:t> de Vest </a:t>
            </a:r>
            <a:r>
              <a:rPr lang="en-US" sz="2000" i="1" smtClean="0"/>
              <a:t>Timisoara </a:t>
            </a:r>
          </a:p>
          <a:p>
            <a:pPr algn="just"/>
            <a:r>
              <a:rPr lang="en-US" sz="2000" smtClean="0"/>
              <a:t>Prof</a:t>
            </a:r>
            <a:r>
              <a:rPr lang="en-US" sz="2000" dirty="0" smtClean="0"/>
              <a:t>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Marius Lucian CRAINA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Arlene FALCON GUERRA -</a:t>
            </a:r>
            <a:r>
              <a:rPr lang="en-US" sz="2000" i="1" dirty="0"/>
              <a:t>U</a:t>
            </a:r>
            <a:r>
              <a:rPr lang="en-US" sz="2000" i="1" dirty="0" smtClean="0"/>
              <a:t>niversidad </a:t>
            </a:r>
            <a:r>
              <a:rPr lang="en-US" sz="2000" i="1" dirty="0"/>
              <a:t>N</a:t>
            </a:r>
            <a:r>
              <a:rPr lang="en-US" sz="2000" i="1" dirty="0" smtClean="0"/>
              <a:t>acional de </a:t>
            </a:r>
            <a:r>
              <a:rPr lang="en-US" sz="2000" i="1" dirty="0"/>
              <a:t>U</a:t>
            </a:r>
            <a:r>
              <a:rPr lang="en-US" sz="2000" i="1" dirty="0" smtClean="0"/>
              <a:t>cayali </a:t>
            </a:r>
            <a:r>
              <a:rPr lang="en-US" sz="2000" i="1" dirty="0"/>
              <a:t>P</a:t>
            </a:r>
            <a:r>
              <a:rPr lang="en-US" sz="2000" i="1" dirty="0" smtClean="0"/>
              <a:t>eru</a:t>
            </a:r>
            <a:endParaRPr lang="ro-RO" sz="2000" i="1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DAN GAIȚĂ</a:t>
            </a:r>
            <a:endParaRPr lang="ro-RO" sz="2000" dirty="0" smtClean="0"/>
          </a:p>
          <a:p>
            <a:pPr algn="just"/>
            <a:r>
              <a:rPr lang="en-US" sz="2000" dirty="0"/>
              <a:t>P</a:t>
            </a:r>
            <a:r>
              <a:rPr lang="en-US" sz="2000" dirty="0" smtClean="0"/>
              <a:t>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</a:t>
            </a:r>
            <a:r>
              <a:rPr lang="en-US" sz="2000" dirty="0" err="1" smtClean="0"/>
              <a:t>Călin</a:t>
            </a:r>
            <a:r>
              <a:rPr lang="en-US" sz="2000" dirty="0" smtClean="0"/>
              <a:t> POPOIU</a:t>
            </a:r>
            <a:endParaRPr lang="ro-RO" sz="2000" dirty="0" smtClean="0"/>
          </a:p>
          <a:p>
            <a:pPr algn="just"/>
            <a:r>
              <a:rPr lang="en-US" sz="2000" dirty="0"/>
              <a:t>P</a:t>
            </a:r>
            <a:r>
              <a:rPr lang="en-US" sz="2000" dirty="0" smtClean="0"/>
              <a:t>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</a:t>
            </a:r>
            <a:r>
              <a:rPr lang="en-US" sz="2000" dirty="0" err="1" smtClean="0"/>
              <a:t>dr</a:t>
            </a:r>
            <a:r>
              <a:rPr lang="en-US" sz="2000" dirty="0" smtClean="0"/>
              <a:t> Cristina DEHELEAN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</a:t>
            </a:r>
            <a:r>
              <a:rPr lang="en-US" sz="2000" dirty="0" err="1" smtClean="0"/>
              <a:t>dr</a:t>
            </a:r>
            <a:r>
              <a:rPr lang="en-US" sz="2000" dirty="0" smtClean="0"/>
              <a:t> Ramona Amina POPOVICI </a:t>
            </a:r>
            <a:endParaRPr lang="ro-RO" sz="2000" dirty="0" smtClean="0"/>
          </a:p>
          <a:p>
            <a:pPr algn="just"/>
            <a:r>
              <a:rPr lang="en-US" sz="2000" dirty="0"/>
              <a:t>C</a:t>
            </a:r>
            <a:r>
              <a:rPr lang="en-US" sz="2000" dirty="0" smtClean="0"/>
              <a:t>onf. </a:t>
            </a:r>
            <a:r>
              <a:rPr lang="en-US" sz="2000" dirty="0" err="1" smtClean="0"/>
              <a:t>univ.</a:t>
            </a:r>
            <a:r>
              <a:rPr lang="en-US" sz="2000" dirty="0" smtClean="0"/>
              <a:t> dr. Daniela RADU</a:t>
            </a:r>
            <a:endParaRPr lang="ro-RO" sz="2000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1746" y="285728"/>
            <a:ext cx="9102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CURS 1 </a:t>
            </a:r>
            <a:r>
              <a:rPr lang="en-US" sz="2400" b="1" dirty="0" err="1" smtClean="0"/>
              <a:t>Elemente</a:t>
            </a:r>
            <a:r>
              <a:rPr lang="en-US" sz="2400" b="1" dirty="0" smtClean="0"/>
              <a:t> de Leadership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serviciile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medicale</a:t>
            </a:r>
            <a:endParaRPr lang="ro-RO" sz="2400" dirty="0" smtClean="0"/>
          </a:p>
          <a:p>
            <a:pPr algn="ctr"/>
            <a:endParaRPr lang="ro-RO" sz="24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71472" y="1142984"/>
            <a:ext cx="364394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Perioada</a:t>
            </a:r>
            <a:r>
              <a:rPr lang="en-US" sz="2400" dirty="0" smtClean="0">
                <a:solidFill>
                  <a:srgbClr val="FFFF00"/>
                </a:solidFill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</a:rPr>
              <a:t>desfășurare</a:t>
            </a:r>
            <a:r>
              <a:rPr lang="en-US" sz="2400" dirty="0" smtClean="0">
                <a:solidFill>
                  <a:srgbClr val="FFFF00"/>
                </a:solidFill>
              </a:rPr>
              <a:t>: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01-02.11.2022</a:t>
            </a:r>
            <a:endParaRPr lang="ro-RO" sz="2400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  <p:sp>
        <p:nvSpPr>
          <p:cNvPr id="9" name="TextBox 8"/>
          <p:cNvSpPr txBox="1"/>
          <p:nvPr/>
        </p:nvSpPr>
        <p:spPr>
          <a:xfrm>
            <a:off x="1547006" y="2420888"/>
            <a:ext cx="609173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Cursul</a:t>
            </a:r>
            <a:r>
              <a:rPr lang="en-US" sz="2400" dirty="0" smtClean="0">
                <a:solidFill>
                  <a:srgbClr val="FFFF00"/>
                </a:solidFill>
              </a:rPr>
              <a:t> se </a:t>
            </a:r>
            <a:r>
              <a:rPr lang="en-US" sz="2400" dirty="0" err="1" smtClean="0">
                <a:solidFill>
                  <a:srgbClr val="FFFF00"/>
                </a:solidFill>
              </a:rPr>
              <a:t>adresează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medicilor</a:t>
            </a:r>
            <a:r>
              <a:rPr lang="en-US" sz="2400" dirty="0" smtClean="0">
                <a:solidFill>
                  <a:srgbClr val="FFFF00"/>
                </a:solidFill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</a:rPr>
              <a:t>orice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specialitate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membrii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ai</a:t>
            </a:r>
            <a:r>
              <a:rPr lang="en-US" sz="2400" dirty="0" smtClean="0">
                <a:solidFill>
                  <a:srgbClr val="FFFF00"/>
                </a:solidFill>
              </a:rPr>
              <a:t> CMR, CMSR </a:t>
            </a:r>
            <a:endParaRPr lang="ro-RO" sz="2400" dirty="0" smtClean="0">
              <a:solidFill>
                <a:srgbClr val="FFFF00"/>
              </a:solidFill>
            </a:endParaRPr>
          </a:p>
          <a:p>
            <a:endParaRPr lang="ro-RO" sz="2400" dirty="0" smtClean="0">
              <a:solidFill>
                <a:srgbClr val="FFFF00"/>
              </a:solidFill>
            </a:endParaRPr>
          </a:p>
          <a:p>
            <a:r>
              <a:rPr lang="ro-RO" sz="2400" dirty="0" smtClean="0">
                <a:solidFill>
                  <a:srgbClr val="FFFF00"/>
                </a:solidFill>
              </a:rPr>
              <a:t>Cursul </a:t>
            </a:r>
            <a:r>
              <a:rPr lang="en-US" sz="2400" dirty="0" err="1" smtClean="0">
                <a:solidFill>
                  <a:srgbClr val="FFFF00"/>
                </a:solidFill>
              </a:rPr>
              <a:t>este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creditat</a:t>
            </a:r>
            <a:r>
              <a:rPr lang="en-US" sz="2400" dirty="0" smtClean="0">
                <a:solidFill>
                  <a:srgbClr val="FFFF00"/>
                </a:solidFill>
              </a:rPr>
              <a:t> cu </a:t>
            </a:r>
            <a:r>
              <a:rPr lang="en-US" sz="2400" b="1" dirty="0" smtClean="0">
                <a:solidFill>
                  <a:srgbClr val="FFFF00"/>
                </a:solidFill>
              </a:rPr>
              <a:t>12 </a:t>
            </a:r>
            <a:r>
              <a:rPr lang="en-US" sz="2400" b="1" dirty="0" err="1" smtClean="0">
                <a:solidFill>
                  <a:srgbClr val="FFFF00"/>
                </a:solidFill>
              </a:rPr>
              <a:t>credite</a:t>
            </a:r>
            <a:r>
              <a:rPr lang="en-US" sz="2400" b="1" dirty="0" smtClean="0">
                <a:solidFill>
                  <a:srgbClr val="FFFF00"/>
                </a:solidFill>
              </a:rPr>
              <a:t> EMC</a:t>
            </a:r>
            <a:endParaRPr lang="ro-RO" sz="2400" dirty="0" smtClean="0">
              <a:solidFill>
                <a:srgbClr val="FFFF00"/>
              </a:solidFill>
            </a:endParaRPr>
          </a:p>
          <a:p>
            <a:endParaRPr lang="en-US" sz="2400" dirty="0" smtClean="0">
              <a:solidFill>
                <a:srgbClr val="FFFF00"/>
              </a:solidFill>
            </a:endParaRPr>
          </a:p>
          <a:p>
            <a:r>
              <a:rPr lang="en-US" sz="2400" dirty="0" smtClean="0">
                <a:solidFill>
                  <a:srgbClr val="FFFF00"/>
                </a:solidFill>
              </a:rPr>
              <a:t>Taxa de </a:t>
            </a:r>
            <a:r>
              <a:rPr lang="en-US" sz="2400" dirty="0" err="1" smtClean="0">
                <a:solidFill>
                  <a:srgbClr val="FFFF00"/>
                </a:solidFill>
              </a:rPr>
              <a:t>participare</a:t>
            </a:r>
            <a:r>
              <a:rPr lang="en-US" sz="2400" dirty="0" smtClean="0">
                <a:solidFill>
                  <a:srgbClr val="FFFF00"/>
                </a:solidFill>
              </a:rPr>
              <a:t> = 100 Ron</a:t>
            </a:r>
          </a:p>
          <a:p>
            <a:endParaRPr lang="ro-RO" sz="2400" dirty="0" smtClean="0">
              <a:solidFill>
                <a:srgbClr val="FFFF00"/>
              </a:solidFill>
            </a:endParaRPr>
          </a:p>
          <a:p>
            <a:r>
              <a:rPr lang="en-US" sz="2400" dirty="0" err="1" smtClean="0">
                <a:solidFill>
                  <a:srgbClr val="FFFF00"/>
                </a:solidFill>
              </a:rPr>
              <a:t>Informații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și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înscrieri</a:t>
            </a:r>
            <a:r>
              <a:rPr lang="en-US" sz="2400" dirty="0" smtClean="0">
                <a:solidFill>
                  <a:srgbClr val="FFFF00"/>
                </a:solidFill>
              </a:rPr>
              <a:t>: curspostuniv@umft.ro</a:t>
            </a:r>
            <a:endParaRPr lang="ro-RO" sz="2400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79612" y="44624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CURS 1 </a:t>
            </a:r>
            <a:r>
              <a:rPr lang="en-US" sz="2400" b="1" dirty="0" err="1" smtClean="0"/>
              <a:t>Elemente</a:t>
            </a:r>
            <a:r>
              <a:rPr lang="en-US" sz="2400" b="1" dirty="0" smtClean="0"/>
              <a:t> de Leadership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serviciile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medicale</a:t>
            </a:r>
            <a:endParaRPr lang="ro-RO" sz="2400" dirty="0" smtClean="0"/>
          </a:p>
          <a:p>
            <a:pPr algn="ctr"/>
            <a:endParaRPr lang="ro-RO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79512" y="980728"/>
            <a:ext cx="676875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i="1" dirty="0" err="1" smtClean="0"/>
              <a:t>Scopul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cursului</a:t>
            </a:r>
            <a:r>
              <a:rPr lang="en-US" sz="1600" b="1" i="1" dirty="0" smtClean="0"/>
              <a:t>  </a:t>
            </a:r>
            <a:r>
              <a:rPr lang="en-US" sz="1600" i="1" dirty="0" smtClean="0">
                <a:solidFill>
                  <a:srgbClr val="FFFF00"/>
                </a:solidFill>
              </a:rPr>
              <a:t>de ”Leadership” </a:t>
            </a:r>
            <a:r>
              <a:rPr lang="en-US" sz="1600" i="1" dirty="0" err="1" smtClean="0">
                <a:solidFill>
                  <a:srgbClr val="FFFF00"/>
                </a:solidFill>
              </a:rPr>
              <a:t>este</a:t>
            </a:r>
            <a:r>
              <a:rPr lang="en-US" sz="1600" i="1" dirty="0" smtClean="0">
                <a:solidFill>
                  <a:srgbClr val="FFFF00"/>
                </a:solidFill>
              </a:rPr>
              <a:t> de a </a:t>
            </a:r>
            <a:r>
              <a:rPr lang="en-US" sz="1600" i="1" dirty="0" err="1" smtClean="0">
                <a:solidFill>
                  <a:srgbClr val="FFFF00"/>
                </a:solidFill>
              </a:rPr>
              <a:t>contribui</a:t>
            </a:r>
            <a:r>
              <a:rPr lang="en-US" sz="1600" i="1" dirty="0" smtClean="0">
                <a:solidFill>
                  <a:srgbClr val="FFFF00"/>
                </a:solidFill>
              </a:rPr>
              <a:t> la </a:t>
            </a:r>
            <a:r>
              <a:rPr lang="en-US" sz="1600" i="1" dirty="0" err="1" smtClean="0">
                <a:solidFill>
                  <a:srgbClr val="FFFF00"/>
                </a:solidFill>
              </a:rPr>
              <a:t>dezvoltarea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endParaRPr lang="ro-RO" sz="1600" i="1" dirty="0" smtClean="0">
              <a:solidFill>
                <a:srgbClr val="FFFF00"/>
              </a:solidFill>
            </a:endParaRPr>
          </a:p>
          <a:p>
            <a:pPr algn="just"/>
            <a:r>
              <a:rPr lang="en-US" sz="1600" i="1" dirty="0" err="1" smtClean="0">
                <a:solidFill>
                  <a:srgbClr val="FFFF00"/>
                </a:solidFill>
              </a:rPr>
              <a:t>dumneavoastră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profesională</a:t>
            </a:r>
            <a:r>
              <a:rPr lang="en-US" sz="1600" i="1" dirty="0" smtClean="0">
                <a:solidFill>
                  <a:srgbClr val="FFFF00"/>
                </a:solidFill>
              </a:rPr>
              <a:t>, de a </a:t>
            </a:r>
            <a:r>
              <a:rPr lang="en-US" sz="1600" i="1" dirty="0" err="1" smtClean="0">
                <a:solidFill>
                  <a:srgbClr val="FFFF00"/>
                </a:solidFill>
              </a:rPr>
              <a:t>vă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furniza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instrumentele</a:t>
            </a:r>
            <a:r>
              <a:rPr lang="en-US" sz="1600" i="1" dirty="0" smtClean="0">
                <a:solidFill>
                  <a:srgbClr val="FFFF00"/>
                </a:solidFill>
              </a:rPr>
              <a:t> practice </a:t>
            </a:r>
            <a:r>
              <a:rPr lang="en-US" sz="1600" i="1" dirty="0" err="1" smtClean="0">
                <a:solidFill>
                  <a:srgbClr val="FFFF00"/>
                </a:solidFill>
              </a:rPr>
              <a:t>pentru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aceasta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și</a:t>
            </a:r>
            <a:r>
              <a:rPr lang="en-US" sz="1600" i="1" dirty="0" smtClean="0">
                <a:solidFill>
                  <a:srgbClr val="FFFF00"/>
                </a:solidFill>
              </a:rPr>
              <a:t> de a </a:t>
            </a:r>
            <a:r>
              <a:rPr lang="en-US" sz="1600" i="1" dirty="0" err="1" smtClean="0">
                <a:solidFill>
                  <a:srgbClr val="FFFF00"/>
                </a:solidFill>
              </a:rPr>
              <a:t>vă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oferi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suportul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pentru</a:t>
            </a:r>
            <a:r>
              <a:rPr lang="en-US" sz="1600" i="1" dirty="0" smtClean="0">
                <a:solidFill>
                  <a:srgbClr val="FFFF00"/>
                </a:solidFill>
              </a:rPr>
              <a:t> a fi </a:t>
            </a:r>
            <a:r>
              <a:rPr lang="en-US" sz="1600" i="1" dirty="0" err="1" smtClean="0">
                <a:solidFill>
                  <a:srgbClr val="FFFF00"/>
                </a:solidFill>
              </a:rPr>
              <a:t>adaptabili</a:t>
            </a:r>
            <a:r>
              <a:rPr lang="en-US" sz="1600" i="1" dirty="0" smtClean="0">
                <a:solidFill>
                  <a:srgbClr val="FFFF00"/>
                </a:solidFill>
              </a:rPr>
              <a:t> la </a:t>
            </a:r>
            <a:r>
              <a:rPr lang="en-US" sz="1600" i="1" dirty="0" err="1" smtClean="0">
                <a:solidFill>
                  <a:srgbClr val="FFFF00"/>
                </a:solidFill>
              </a:rPr>
              <a:t>nou</a:t>
            </a:r>
            <a:r>
              <a:rPr lang="en-US" sz="1600" i="1" dirty="0" smtClean="0">
                <a:solidFill>
                  <a:srgbClr val="FFFF00"/>
                </a:solidFill>
              </a:rPr>
              <a:t>, la </a:t>
            </a:r>
            <a:r>
              <a:rPr lang="en-US" sz="1600" i="1" dirty="0" err="1" smtClean="0">
                <a:solidFill>
                  <a:srgbClr val="FFFF00"/>
                </a:solidFill>
              </a:rPr>
              <a:t>schimbare</a:t>
            </a:r>
            <a:r>
              <a:rPr lang="en-US" sz="1600" i="1" dirty="0" smtClean="0">
                <a:solidFill>
                  <a:srgbClr val="FFFF00"/>
                </a:solidFill>
              </a:rPr>
              <a:t>. </a:t>
            </a:r>
            <a:endParaRPr lang="ro-RO" sz="1600" i="1" dirty="0" smtClean="0">
              <a:solidFill>
                <a:srgbClr val="FFFF00"/>
              </a:solidFill>
            </a:endParaRPr>
          </a:p>
          <a:p>
            <a:pPr algn="just"/>
            <a:endParaRPr lang="ro-RO" sz="1600" i="1" dirty="0" smtClean="0">
              <a:solidFill>
                <a:srgbClr val="FF0000"/>
              </a:solidFill>
            </a:endParaRPr>
          </a:p>
          <a:p>
            <a:r>
              <a:rPr lang="en-US" sz="1600" b="1" i="1" dirty="0" smtClean="0"/>
              <a:t>Cum? </a:t>
            </a:r>
            <a:r>
              <a:rPr lang="en-US" sz="1600" i="1" dirty="0" err="1" smtClean="0">
                <a:solidFill>
                  <a:srgbClr val="FFFF00"/>
                </a:solidFill>
              </a:rPr>
              <a:t>Oferind</a:t>
            </a:r>
            <a:r>
              <a:rPr lang="en-US" sz="1600" i="1" dirty="0" smtClean="0">
                <a:solidFill>
                  <a:srgbClr val="FFFF00"/>
                </a:solidFill>
              </a:rPr>
              <a:t>, </a:t>
            </a:r>
            <a:r>
              <a:rPr lang="en-US" sz="1600" i="1" dirty="0" err="1" smtClean="0">
                <a:solidFill>
                  <a:srgbClr val="FFFF00"/>
                </a:solidFill>
              </a:rPr>
              <a:t>prin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lectorii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noștri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ro-RO" sz="1600" i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sz="1600" i="1" dirty="0" smtClean="0"/>
              <a:t>Conf. </a:t>
            </a:r>
            <a:r>
              <a:rPr lang="en-US" sz="1600" i="1" dirty="0" err="1" smtClean="0"/>
              <a:t>univ</a:t>
            </a:r>
            <a:r>
              <a:rPr lang="en-US" sz="1600" i="1" dirty="0" smtClean="0"/>
              <a:t>. dr. </a:t>
            </a:r>
            <a:r>
              <a:rPr lang="en-US" sz="1600" i="1" dirty="0" err="1" smtClean="0"/>
              <a:t>Denisa</a:t>
            </a:r>
            <a:r>
              <a:rPr lang="en-US" sz="1600" i="1" dirty="0" smtClean="0"/>
              <a:t> ABRUDAN- </a:t>
            </a:r>
            <a:r>
              <a:rPr lang="en-US" sz="1600" i="1" dirty="0" err="1" smtClean="0"/>
              <a:t>Universitatea</a:t>
            </a:r>
            <a:r>
              <a:rPr lang="en-US" sz="1600" i="1" dirty="0" smtClean="0"/>
              <a:t> de Vest Timisoara</a:t>
            </a:r>
            <a:endParaRPr lang="ro-RO" sz="1600" i="1" dirty="0" smtClean="0"/>
          </a:p>
          <a:p>
            <a:r>
              <a:rPr lang="en-US" sz="1600" i="1" dirty="0"/>
              <a:t>P</a:t>
            </a:r>
            <a:r>
              <a:rPr lang="en-US" sz="1600" i="1" dirty="0" smtClean="0"/>
              <a:t>rof. </a:t>
            </a:r>
            <a:r>
              <a:rPr lang="en-US" sz="1600" i="1" dirty="0" err="1" smtClean="0"/>
              <a:t>univ.</a:t>
            </a:r>
            <a:r>
              <a:rPr lang="en-US" sz="1600" i="1" dirty="0" smtClean="0"/>
              <a:t> dr. Ramona Amina POPOVICI </a:t>
            </a:r>
            <a:endParaRPr lang="ro-RO" sz="1600" i="1" dirty="0" smtClean="0"/>
          </a:p>
          <a:p>
            <a:r>
              <a:rPr lang="en-US" sz="1600" i="1" dirty="0"/>
              <a:t>P</a:t>
            </a:r>
            <a:r>
              <a:rPr lang="en-US" sz="1600" i="1" dirty="0" smtClean="0"/>
              <a:t>rof. </a:t>
            </a:r>
            <a:r>
              <a:rPr lang="en-US" sz="1600" i="1" dirty="0" err="1" smtClean="0"/>
              <a:t>univ.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dr</a:t>
            </a:r>
            <a:r>
              <a:rPr lang="en-US" sz="1600" i="1" dirty="0" smtClean="0"/>
              <a:t> Marius Lucian CRAINA</a:t>
            </a:r>
            <a:endParaRPr lang="ro-RO" sz="1600" i="1" dirty="0" smtClean="0"/>
          </a:p>
          <a:p>
            <a:r>
              <a:rPr lang="en-US" sz="1600" i="1" dirty="0"/>
              <a:t>P</a:t>
            </a:r>
            <a:r>
              <a:rPr lang="en-US" sz="1600" i="1" dirty="0" smtClean="0"/>
              <a:t>rof. </a:t>
            </a:r>
            <a:r>
              <a:rPr lang="en-US" sz="1600" i="1" dirty="0" err="1" smtClean="0"/>
              <a:t>univ</a:t>
            </a:r>
            <a:r>
              <a:rPr lang="en-US" sz="1600" i="1" dirty="0" smtClean="0"/>
              <a:t> dr. Arlene FALCON GUERRA- </a:t>
            </a:r>
            <a:r>
              <a:rPr lang="en-US" sz="1600" i="1" dirty="0"/>
              <a:t>U</a:t>
            </a:r>
            <a:r>
              <a:rPr lang="en-US" sz="1600" i="1" dirty="0" smtClean="0"/>
              <a:t>niversidad </a:t>
            </a:r>
            <a:r>
              <a:rPr lang="en-US" sz="1600" i="1" dirty="0"/>
              <a:t>N</a:t>
            </a:r>
            <a:r>
              <a:rPr lang="en-US" sz="1600" i="1" dirty="0" smtClean="0"/>
              <a:t>acional de </a:t>
            </a:r>
            <a:r>
              <a:rPr lang="en-US" sz="1600" i="1" dirty="0"/>
              <a:t>U</a:t>
            </a:r>
            <a:r>
              <a:rPr lang="en-US" sz="1600" i="1" dirty="0" smtClean="0"/>
              <a:t>cayali Peru </a:t>
            </a:r>
            <a:endParaRPr lang="ro-RO" sz="1600" i="1" dirty="0" smtClean="0"/>
          </a:p>
          <a:p>
            <a:r>
              <a:rPr lang="en-US" sz="1600" i="1" dirty="0" smtClean="0"/>
              <a:t>Prof. </a:t>
            </a:r>
            <a:r>
              <a:rPr lang="en-US" sz="1600" i="1" dirty="0" err="1" smtClean="0"/>
              <a:t>univ.dr</a:t>
            </a:r>
            <a:r>
              <a:rPr lang="en-US" sz="1600" i="1" dirty="0" smtClean="0"/>
              <a:t>. Marius </a:t>
            </a:r>
            <a:r>
              <a:rPr lang="en-US" sz="1600" i="1" dirty="0" err="1" smtClean="0"/>
              <a:t>Călin</a:t>
            </a:r>
            <a:r>
              <a:rPr lang="en-US" sz="1600" i="1" dirty="0" smtClean="0"/>
              <a:t> POPOIU </a:t>
            </a:r>
            <a:endParaRPr lang="ro-RO" sz="1600" i="1" dirty="0" smtClean="0"/>
          </a:p>
          <a:p>
            <a:r>
              <a:rPr lang="en-US" sz="1600" i="1" dirty="0" smtClean="0"/>
              <a:t>Conf. </a:t>
            </a:r>
            <a:r>
              <a:rPr lang="en-US" sz="1600" i="1" dirty="0" err="1" smtClean="0"/>
              <a:t>univ.dr</a:t>
            </a:r>
            <a:r>
              <a:rPr lang="en-US" sz="1600" i="1" dirty="0" smtClean="0"/>
              <a:t>. Daniela RADU </a:t>
            </a:r>
            <a:endParaRPr lang="ro-RO" sz="1600" i="1" dirty="0" smtClean="0"/>
          </a:p>
          <a:p>
            <a:endParaRPr lang="ro-RO" sz="1600" b="1" i="1" dirty="0" smtClean="0">
              <a:solidFill>
                <a:srgbClr val="FF0000"/>
              </a:solidFill>
            </a:endParaRPr>
          </a:p>
          <a:p>
            <a:pPr algn="just"/>
            <a:r>
              <a:rPr lang="en-US" sz="1600" i="1" dirty="0" err="1" smtClean="0">
                <a:solidFill>
                  <a:srgbClr val="FFFF00"/>
                </a:solidFill>
              </a:rPr>
              <a:t>soluții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colaborative</a:t>
            </a:r>
            <a:r>
              <a:rPr lang="en-US" sz="1600" b="1" i="1" dirty="0" smtClean="0">
                <a:solidFill>
                  <a:srgbClr val="FF0000"/>
                </a:solidFill>
              </a:rPr>
              <a:t> </a:t>
            </a:r>
            <a:r>
              <a:rPr lang="en-US" sz="1600" i="1" dirty="0" smtClean="0">
                <a:solidFill>
                  <a:srgbClr val="FF0000"/>
                </a:solidFill>
              </a:rPr>
              <a:t> </a:t>
            </a:r>
            <a:r>
              <a:rPr lang="en-US" sz="1600" i="1" dirty="0" err="1" smtClean="0"/>
              <a:t>ceea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reprezintă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rezolvarea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unor</a:t>
            </a:r>
            <a:r>
              <a:rPr lang="en-US" sz="1600" i="1" dirty="0" smtClean="0"/>
              <a:t> problem</a:t>
            </a:r>
            <a:r>
              <a:rPr lang="ro-RO" sz="1600" i="1" dirty="0" smtClean="0"/>
              <a:t>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complexe</a:t>
            </a:r>
            <a:r>
              <a:rPr lang="en-US" sz="1600" i="1" dirty="0" smtClean="0"/>
              <a:t> din </a:t>
            </a:r>
            <a:r>
              <a:rPr lang="en-US" sz="1600" i="1" dirty="0" err="1" smtClean="0"/>
              <a:t>sfera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serviciilor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medicale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prin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activități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în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echipe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multidisciplinare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formate</a:t>
            </a:r>
            <a:r>
              <a:rPr lang="en-US" sz="1600" i="1" dirty="0" smtClean="0"/>
              <a:t> din </a:t>
            </a:r>
            <a:r>
              <a:rPr lang="en-US" sz="1600" i="1" dirty="0" err="1" smtClean="0"/>
              <a:t>dvs</a:t>
            </a:r>
            <a:r>
              <a:rPr lang="en-US" sz="1600" i="1" dirty="0" smtClean="0"/>
              <a:t> </a:t>
            </a:r>
            <a:r>
              <a:rPr lang="en-US" sz="1600" i="1" dirty="0" smtClean="0"/>
              <a:t>ca </a:t>
            </a:r>
            <a:r>
              <a:rPr lang="en-US" sz="1600" i="1" dirty="0" err="1" smtClean="0"/>
              <a:t>participanți</a:t>
            </a:r>
            <a:r>
              <a:rPr lang="en-US" sz="1600" i="1" dirty="0" smtClean="0"/>
              <a:t>. </a:t>
            </a:r>
            <a:endParaRPr lang="ro-RO" sz="1600" i="1" dirty="0" smtClean="0"/>
          </a:p>
          <a:p>
            <a:endParaRPr lang="ro-RO" sz="1600" i="1" dirty="0" smtClean="0">
              <a:solidFill>
                <a:srgbClr val="FF0000"/>
              </a:solidFill>
            </a:endParaRPr>
          </a:p>
          <a:p>
            <a:pPr algn="just"/>
            <a:r>
              <a:rPr lang="en-US" sz="1600" i="1" dirty="0" err="1" smtClean="0">
                <a:solidFill>
                  <a:srgbClr val="FFFF00"/>
                </a:solidFill>
              </a:rPr>
              <a:t>Vă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propunem</a:t>
            </a:r>
            <a:r>
              <a:rPr lang="en-US" sz="1600" i="1" dirty="0" smtClean="0">
                <a:solidFill>
                  <a:srgbClr val="FFFF00"/>
                </a:solidFill>
              </a:rPr>
              <a:t> o </a:t>
            </a:r>
            <a:r>
              <a:rPr lang="en-US" sz="1600" i="1" dirty="0" err="1" smtClean="0">
                <a:solidFill>
                  <a:srgbClr val="FFFF00"/>
                </a:solidFill>
              </a:rPr>
              <a:t>formă</a:t>
            </a:r>
            <a:r>
              <a:rPr lang="en-US" sz="1600" i="1" dirty="0" smtClean="0">
                <a:solidFill>
                  <a:srgbClr val="FFFF00"/>
                </a:solidFill>
              </a:rPr>
              <a:t> de </a:t>
            </a:r>
            <a:r>
              <a:rPr lang="en-US" sz="1600" i="1" dirty="0" err="1" smtClean="0">
                <a:solidFill>
                  <a:srgbClr val="FFFF00"/>
                </a:solidFill>
              </a:rPr>
              <a:t>educație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experiențială</a:t>
            </a:r>
            <a:r>
              <a:rPr lang="en-US" sz="1600" i="1" dirty="0" smtClean="0">
                <a:solidFill>
                  <a:srgbClr val="FFFF00"/>
                </a:solidFill>
              </a:rPr>
              <a:t> care </a:t>
            </a:r>
            <a:r>
              <a:rPr lang="en-US" sz="1600" i="1" dirty="0" err="1" smtClean="0">
                <a:solidFill>
                  <a:srgbClr val="FFFF00"/>
                </a:solidFill>
              </a:rPr>
              <a:t>integrează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cunoștințele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și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teoria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învățate</a:t>
            </a:r>
            <a:r>
              <a:rPr lang="en-US" sz="1600" i="1" dirty="0" smtClean="0">
                <a:solidFill>
                  <a:srgbClr val="FFFF00"/>
                </a:solidFill>
              </a:rPr>
              <a:t> la curs cu </a:t>
            </a:r>
            <a:r>
              <a:rPr lang="en-US" sz="1600" i="1" dirty="0" err="1" smtClean="0">
                <a:solidFill>
                  <a:srgbClr val="FFFF00"/>
                </a:solidFill>
              </a:rPr>
              <a:t>aplicarea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practică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și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dezvoltarea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abilităților</a:t>
            </a:r>
            <a:r>
              <a:rPr lang="en-US" sz="1600" i="1" dirty="0" smtClean="0">
                <a:solidFill>
                  <a:srgbClr val="FFFF00"/>
                </a:solidFill>
              </a:rPr>
              <a:t> de </a:t>
            </a:r>
            <a:r>
              <a:rPr lang="en-US" sz="1600" i="1" dirty="0" err="1" smtClean="0">
                <a:solidFill>
                  <a:srgbClr val="FFFF00"/>
                </a:solidFill>
              </a:rPr>
              <a:t>lideri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într</a:t>
            </a:r>
            <a:r>
              <a:rPr lang="en-US" sz="1600" i="1" dirty="0" smtClean="0">
                <a:solidFill>
                  <a:srgbClr val="FFFF00"/>
                </a:solidFill>
              </a:rPr>
              <a:t>-un </a:t>
            </a:r>
            <a:r>
              <a:rPr lang="en-US" sz="1600" i="1" dirty="0" err="1" smtClean="0">
                <a:solidFill>
                  <a:srgbClr val="FFFF00"/>
                </a:solidFill>
              </a:rPr>
              <a:t>cadru</a:t>
            </a:r>
            <a:r>
              <a:rPr lang="en-US" sz="1600" i="1" dirty="0" smtClean="0">
                <a:solidFill>
                  <a:srgbClr val="FFFF00"/>
                </a:solidFill>
              </a:rPr>
              <a:t> </a:t>
            </a:r>
            <a:r>
              <a:rPr lang="en-US" sz="1600" i="1" dirty="0" err="1" smtClean="0">
                <a:solidFill>
                  <a:srgbClr val="FFFF00"/>
                </a:solidFill>
              </a:rPr>
              <a:t>profesional</a:t>
            </a:r>
            <a:r>
              <a:rPr lang="en-US" sz="1600" i="1" dirty="0" smtClean="0">
                <a:solidFill>
                  <a:srgbClr val="FFFF00"/>
                </a:solidFill>
              </a:rPr>
              <a:t>.</a:t>
            </a:r>
            <a:endParaRPr lang="ro-RO" sz="1600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4665"/>
            <a:ext cx="2160240" cy="1941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1746" y="285728"/>
            <a:ext cx="9102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CURS 1 </a:t>
            </a:r>
            <a:r>
              <a:rPr lang="en-US" sz="2400" b="1" dirty="0" err="1" smtClean="0"/>
              <a:t>Elemente</a:t>
            </a:r>
            <a:r>
              <a:rPr lang="en-US" sz="2400" b="1" dirty="0" smtClean="0"/>
              <a:t> de Leadership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serviciile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medicale</a:t>
            </a:r>
            <a:endParaRPr lang="ro-RO" sz="2400" dirty="0" smtClean="0"/>
          </a:p>
          <a:p>
            <a:pPr algn="ctr"/>
            <a:endParaRPr lang="ro-RO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4855" y="3473933"/>
            <a:ext cx="770485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 </a:t>
            </a:r>
            <a:endParaRPr lang="ro-RO" sz="2000" dirty="0" smtClean="0"/>
          </a:p>
          <a:p>
            <a:pPr algn="just"/>
            <a:r>
              <a:rPr lang="en-US" sz="1400" i="1" dirty="0" smtClean="0">
                <a:solidFill>
                  <a:srgbClr val="FFFF00"/>
                </a:solidFill>
              </a:rPr>
              <a:t>A</a:t>
            </a:r>
            <a:r>
              <a:rPr lang="ro-RO" sz="1400" i="1" dirty="0" smtClean="0">
                <a:solidFill>
                  <a:srgbClr val="FFFF00"/>
                </a:solidFill>
              </a:rPr>
              <a:t>sistăm cu toții la o adevărată schimbare de paradigmă în sistemul de sănătate: se trece de la modelul îngrijirii bazate pe volum la modelul îngrijirii bazate pe valoare. În acest nou context, asumarea de către medici a poziției de manager și dezvoltarea abilităților de leadership devin din ce în ce mai importante fiindcă ei pot face diferența ca performeri devenind repere în comunitatea medicală.</a:t>
            </a:r>
            <a:endParaRPr lang="ro-RO" sz="1400" dirty="0" smtClean="0">
              <a:solidFill>
                <a:srgbClr val="FFFF00"/>
              </a:solidFill>
            </a:endParaRPr>
          </a:p>
          <a:p>
            <a:pPr algn="just"/>
            <a:endParaRPr lang="ro-RO" sz="1400" i="1" dirty="0" smtClean="0">
              <a:solidFill>
                <a:srgbClr val="FFFF00"/>
              </a:solidFill>
            </a:endParaRPr>
          </a:p>
          <a:p>
            <a:pPr algn="just"/>
            <a:endParaRPr lang="ro-RO" sz="1400" i="1" dirty="0" smtClean="0">
              <a:solidFill>
                <a:srgbClr val="FFFF00"/>
              </a:solidFill>
            </a:endParaRPr>
          </a:p>
          <a:p>
            <a:pPr algn="just"/>
            <a:r>
              <a:rPr lang="en-US" sz="1400" i="1" dirty="0" smtClean="0">
                <a:solidFill>
                  <a:srgbClr val="FFFF00"/>
                </a:solidFill>
              </a:rPr>
              <a:t>Leadership-</a:t>
            </a:r>
            <a:r>
              <a:rPr lang="en-US" sz="1400" i="1" dirty="0" err="1" smtClean="0">
                <a:solidFill>
                  <a:srgbClr val="FFFF00"/>
                </a:solidFill>
              </a:rPr>
              <a:t>ul</a:t>
            </a:r>
            <a:r>
              <a:rPr lang="en-US" sz="1400" i="1" dirty="0" smtClean="0">
                <a:solidFill>
                  <a:srgbClr val="FFFF00"/>
                </a:solidFill>
              </a:rPr>
              <a:t>” </a:t>
            </a:r>
            <a:r>
              <a:rPr lang="en-US" sz="1400" i="1" dirty="0" err="1" smtClean="0">
                <a:solidFill>
                  <a:srgbClr val="FFFF00"/>
                </a:solidFill>
              </a:rPr>
              <a:t>reprezintă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exercitarea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acelor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competenţe</a:t>
            </a:r>
            <a:r>
              <a:rPr lang="en-US" sz="1400" i="1" dirty="0" smtClean="0">
                <a:solidFill>
                  <a:srgbClr val="FFFF00"/>
                </a:solidFill>
              </a:rPr>
              <a:t>, </a:t>
            </a:r>
            <a:r>
              <a:rPr lang="en-US" sz="1400" i="1" dirty="0" err="1" smtClean="0">
                <a:solidFill>
                  <a:srgbClr val="FFFF00"/>
                </a:solidFill>
              </a:rPr>
              <a:t>abilităţi</a:t>
            </a:r>
            <a:r>
              <a:rPr lang="en-US" sz="1400" i="1" dirty="0" smtClean="0">
                <a:solidFill>
                  <a:srgbClr val="FFFF00"/>
                </a:solidFill>
              </a:rPr>
              <a:t>, </a:t>
            </a:r>
            <a:r>
              <a:rPr lang="en-US" sz="1400" i="1" dirty="0" err="1" smtClean="0">
                <a:solidFill>
                  <a:srgbClr val="FFFF00"/>
                </a:solidFill>
              </a:rPr>
              <a:t>cunoştinţe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şi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comportamente</a:t>
            </a:r>
            <a:r>
              <a:rPr lang="en-US" sz="1400" i="1" dirty="0" smtClean="0">
                <a:solidFill>
                  <a:srgbClr val="FFFF00"/>
                </a:solidFill>
              </a:rPr>
              <a:t> care </a:t>
            </a:r>
            <a:r>
              <a:rPr lang="en-US" sz="1400" i="1" dirty="0" err="1" smtClean="0">
                <a:solidFill>
                  <a:srgbClr val="FFFF00"/>
                </a:solidFill>
              </a:rPr>
              <a:t>îi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ghidează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şi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motivează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alţii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urmărească</a:t>
            </a:r>
            <a:r>
              <a:rPr lang="en-US" sz="1400" i="1" dirty="0" smtClean="0">
                <a:solidFill>
                  <a:srgbClr val="FFFF00"/>
                </a:solidFill>
              </a:rPr>
              <a:t> active </a:t>
            </a:r>
            <a:r>
              <a:rPr lang="en-US" sz="1400" i="1" dirty="0" err="1" smtClean="0">
                <a:solidFill>
                  <a:srgbClr val="FFFF00"/>
                </a:solidFill>
              </a:rPr>
              <a:t>eforturile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lor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pentru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atingerea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scopului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şi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obiectivelor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şi</a:t>
            </a:r>
            <a:r>
              <a:rPr lang="en-US" sz="1400" i="1" dirty="0" smtClean="0">
                <a:solidFill>
                  <a:srgbClr val="FFFF00"/>
                </a:solidFill>
              </a:rPr>
              <a:t> de a </a:t>
            </a:r>
            <a:r>
              <a:rPr lang="en-US" sz="1400" i="1" dirty="0" err="1" smtClean="0">
                <a:solidFill>
                  <a:srgbClr val="FFFF00"/>
                </a:solidFill>
              </a:rPr>
              <a:t>acționa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pentru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atingerea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viziunilor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organizaţiei</a:t>
            </a:r>
            <a:r>
              <a:rPr lang="en-US" sz="1400" i="1" dirty="0" smtClean="0">
                <a:solidFill>
                  <a:srgbClr val="FFFF00"/>
                </a:solidFill>
              </a:rPr>
              <a:t> din care </a:t>
            </a:r>
            <a:r>
              <a:rPr lang="en-US" sz="1400" i="1" dirty="0" err="1" smtClean="0">
                <a:solidFill>
                  <a:srgbClr val="FFFF00"/>
                </a:solidFill>
              </a:rPr>
              <a:t>fac</a:t>
            </a:r>
            <a:r>
              <a:rPr lang="en-US" sz="1400" i="1" dirty="0" smtClean="0">
                <a:solidFill>
                  <a:srgbClr val="FFFF00"/>
                </a:solidFill>
              </a:rPr>
              <a:t> parte. Leadership-</a:t>
            </a:r>
            <a:r>
              <a:rPr lang="en-US" sz="1400" i="1" dirty="0" err="1" smtClean="0">
                <a:solidFill>
                  <a:srgbClr val="FFFF00"/>
                </a:solidFill>
              </a:rPr>
              <a:t>ul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poate</a:t>
            </a:r>
            <a:r>
              <a:rPr lang="en-US" sz="1400" i="1" dirty="0" smtClean="0">
                <a:solidFill>
                  <a:srgbClr val="FFFF00"/>
                </a:solidFill>
              </a:rPr>
              <a:t> conduce la “</a:t>
            </a:r>
            <a:r>
              <a:rPr lang="en-US" sz="1400" i="1" dirty="0" err="1" smtClean="0">
                <a:solidFill>
                  <a:srgbClr val="FFFF00"/>
                </a:solidFill>
              </a:rPr>
              <a:t>performanţa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organizatiei</a:t>
            </a:r>
            <a:r>
              <a:rPr lang="en-US" sz="1400" i="1" dirty="0" smtClean="0">
                <a:solidFill>
                  <a:srgbClr val="FFFF00"/>
                </a:solidFill>
              </a:rPr>
              <a:t>”, la </a:t>
            </a:r>
            <a:r>
              <a:rPr lang="en-US" sz="1400" i="1" dirty="0" err="1" smtClean="0">
                <a:solidFill>
                  <a:srgbClr val="FFFF00"/>
                </a:solidFill>
              </a:rPr>
              <a:t>rezultate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remarcabile</a:t>
            </a:r>
            <a:r>
              <a:rPr lang="en-US" sz="1400" i="1" dirty="0" smtClean="0">
                <a:solidFill>
                  <a:srgbClr val="FFFF00"/>
                </a:solidFill>
              </a:rPr>
              <a:t>.</a:t>
            </a:r>
            <a:endParaRPr lang="ro-RO" sz="1400" dirty="0" smtClean="0">
              <a:solidFill>
                <a:srgbClr val="FFFF00"/>
              </a:solidFill>
            </a:endParaRPr>
          </a:p>
          <a:p>
            <a:pPr algn="just"/>
            <a:endParaRPr lang="ro-RO" sz="1400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63456" y="1196752"/>
            <a:ext cx="52200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i="1" dirty="0">
                <a:solidFill>
                  <a:srgbClr val="FFFF00"/>
                </a:solidFill>
              </a:rPr>
              <a:t>Leadership-ul contează. Performanța contează. Atunci când în organizațiile din domeniul sănătății regăsim lideri puternici se creează o cultură a </a:t>
            </a:r>
            <a:r>
              <a:rPr lang="en-US" i="1" dirty="0" err="1">
                <a:solidFill>
                  <a:srgbClr val="FFFF00"/>
                </a:solidFill>
              </a:rPr>
              <a:t>performanței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bazată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ro-RO" i="1" dirty="0">
                <a:solidFill>
                  <a:srgbClr val="FFFF00"/>
                </a:solidFill>
              </a:rPr>
              <a:t>inovare și învățare continuă, calitate și rezultate.</a:t>
            </a:r>
            <a:endParaRPr lang="ro-RO" dirty="0">
              <a:solidFill>
                <a:srgbClr val="FFFF00"/>
              </a:solidFill>
            </a:endParaRPr>
          </a:p>
        </p:txBody>
      </p:sp>
      <p:pic>
        <p:nvPicPr>
          <p:cNvPr id="1026" name="Picture 2" descr="Healthcare Leadership Development - The Dorothy Wylie Health Leaders  Institu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82924"/>
            <a:ext cx="200225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596" y="214290"/>
            <a:ext cx="8215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2 </a:t>
            </a:r>
            <a:r>
              <a:rPr lang="en-US" sz="2400" b="1" dirty="0" err="1" smtClean="0"/>
              <a:t>Comunicarea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practica</a:t>
            </a:r>
            <a:r>
              <a:rPr lang="en-US" sz="2400" b="1" dirty="0" smtClean="0"/>
              <a:t> medical</a:t>
            </a:r>
            <a:r>
              <a:rPr lang="ro-RO" sz="2400" b="1" dirty="0" smtClean="0"/>
              <a:t>ă</a:t>
            </a:r>
            <a:endParaRPr lang="ro-RO" sz="2400" dirty="0" smtClean="0"/>
          </a:p>
          <a:p>
            <a:endParaRPr lang="ro-RO" sz="2400" b="1" dirty="0" smtClean="0"/>
          </a:p>
          <a:p>
            <a:endParaRPr lang="ro-RO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14422"/>
            <a:ext cx="38635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endParaRPr lang="ro-RO" sz="2400" b="1" dirty="0" smtClean="0">
              <a:solidFill>
                <a:srgbClr val="FFC000"/>
              </a:solidFill>
            </a:endParaRPr>
          </a:p>
          <a:p>
            <a:pPr algn="just"/>
            <a:r>
              <a:rPr lang="en-US" sz="2400" b="1" dirty="0" err="1" smtClean="0">
                <a:solidFill>
                  <a:srgbClr val="FFFF00"/>
                </a:solidFill>
              </a:rPr>
              <a:t>Perioada</a:t>
            </a:r>
            <a:r>
              <a:rPr lang="en-US" sz="2400" b="1" dirty="0" smtClean="0">
                <a:solidFill>
                  <a:srgbClr val="FFFF00"/>
                </a:solidFill>
              </a:rPr>
              <a:t> de </a:t>
            </a:r>
            <a:r>
              <a:rPr lang="en-US" sz="2400" b="1" dirty="0" err="1" smtClean="0">
                <a:solidFill>
                  <a:srgbClr val="FFFF00"/>
                </a:solidFill>
              </a:rPr>
              <a:t>desfășurare</a:t>
            </a:r>
            <a:r>
              <a:rPr lang="en-US" sz="2400" b="1" dirty="0" smtClean="0">
                <a:solidFill>
                  <a:srgbClr val="FFFF00"/>
                </a:solidFill>
              </a:rPr>
              <a:t>:</a:t>
            </a:r>
            <a:endParaRPr lang="ro-RO" sz="2400" b="1" dirty="0" smtClean="0">
              <a:solidFill>
                <a:srgbClr val="FFFF00"/>
              </a:solidFill>
            </a:endParaRPr>
          </a:p>
          <a:p>
            <a:pPr algn="just"/>
            <a:r>
              <a:rPr lang="en-US" sz="2400" b="1" dirty="0" smtClean="0">
                <a:solidFill>
                  <a:srgbClr val="FFFF00"/>
                </a:solidFill>
              </a:rPr>
              <a:t>08.-09.12.2022</a:t>
            </a:r>
            <a:endParaRPr lang="ro-RO" sz="2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2643182"/>
            <a:ext cx="742955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800" dirty="0" smtClean="0">
              <a:solidFill>
                <a:srgbClr val="FF0000"/>
              </a:solidFill>
            </a:endParaRPr>
          </a:p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Cursul</a:t>
            </a:r>
            <a:r>
              <a:rPr lang="en-US" sz="2800" dirty="0" smtClean="0">
                <a:solidFill>
                  <a:srgbClr val="FFFF00"/>
                </a:solidFill>
              </a:rPr>
              <a:t> se </a:t>
            </a:r>
            <a:r>
              <a:rPr lang="en-US" sz="2800" dirty="0" err="1" smtClean="0">
                <a:solidFill>
                  <a:srgbClr val="FFFF00"/>
                </a:solidFill>
              </a:rPr>
              <a:t>adresează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medicilor</a:t>
            </a:r>
            <a:r>
              <a:rPr lang="en-US" sz="2800" dirty="0" smtClean="0">
                <a:solidFill>
                  <a:srgbClr val="FFFF00"/>
                </a:solidFill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</a:rPr>
              <a:t>orice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specialitate</a:t>
            </a:r>
            <a:r>
              <a:rPr lang="en-US" sz="2800" dirty="0" smtClean="0">
                <a:solidFill>
                  <a:srgbClr val="FFFF00"/>
                </a:solidFill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</a:rPr>
              <a:t>membrii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ai</a:t>
            </a:r>
            <a:r>
              <a:rPr lang="en-US" sz="2800" dirty="0" smtClean="0">
                <a:solidFill>
                  <a:srgbClr val="FFFF00"/>
                </a:solidFill>
              </a:rPr>
              <a:t> CMR, CMSR </a:t>
            </a:r>
            <a:r>
              <a:rPr lang="en-US" sz="2800" dirty="0" err="1" smtClean="0">
                <a:solidFill>
                  <a:srgbClr val="FFFF00"/>
                </a:solidFill>
              </a:rPr>
              <a:t>si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este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creditat</a:t>
            </a:r>
            <a:r>
              <a:rPr lang="en-US" sz="2800" dirty="0" smtClean="0">
                <a:solidFill>
                  <a:srgbClr val="FFFF00"/>
                </a:solidFill>
              </a:rPr>
              <a:t> cu </a:t>
            </a:r>
            <a:r>
              <a:rPr lang="en-US" sz="2800" b="1" dirty="0" smtClean="0">
                <a:solidFill>
                  <a:srgbClr val="FFFF00"/>
                </a:solidFill>
              </a:rPr>
              <a:t>12 </a:t>
            </a:r>
            <a:r>
              <a:rPr lang="en-US" sz="2800" b="1" dirty="0" err="1" smtClean="0">
                <a:solidFill>
                  <a:srgbClr val="FFFF00"/>
                </a:solidFill>
              </a:rPr>
              <a:t>credite</a:t>
            </a:r>
            <a:r>
              <a:rPr lang="en-US" sz="2800" b="1" dirty="0" smtClean="0">
                <a:solidFill>
                  <a:srgbClr val="FFFF00"/>
                </a:solidFill>
              </a:rPr>
              <a:t> EMC</a:t>
            </a:r>
            <a:endParaRPr lang="ro-RO" sz="2800" b="1" dirty="0" smtClean="0">
              <a:solidFill>
                <a:srgbClr val="FFFF00"/>
              </a:solidFill>
            </a:endParaRPr>
          </a:p>
          <a:p>
            <a:pPr algn="just"/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Taxa de </a:t>
            </a:r>
            <a:r>
              <a:rPr lang="en-US" sz="2800" dirty="0" err="1" smtClean="0">
                <a:solidFill>
                  <a:srgbClr val="FFFF00"/>
                </a:solidFill>
              </a:rPr>
              <a:t>participare</a:t>
            </a:r>
            <a:r>
              <a:rPr lang="en-US" sz="2800" dirty="0" smtClean="0">
                <a:solidFill>
                  <a:srgbClr val="FFFF00"/>
                </a:solidFill>
              </a:rPr>
              <a:t> = 100 Ron</a:t>
            </a:r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Informații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și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înscrieri</a:t>
            </a:r>
            <a:r>
              <a:rPr lang="en-US" sz="2800" dirty="0" smtClean="0">
                <a:solidFill>
                  <a:srgbClr val="FFFF00"/>
                </a:solidFill>
              </a:rPr>
              <a:t>: curspostuniv@umft.ro</a:t>
            </a:r>
            <a:endParaRPr lang="ro-RO" sz="2800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596" y="214290"/>
            <a:ext cx="8215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2 </a:t>
            </a:r>
            <a:r>
              <a:rPr lang="en-US" sz="2400" b="1" dirty="0" err="1" smtClean="0"/>
              <a:t>Comunicarea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practica</a:t>
            </a:r>
            <a:r>
              <a:rPr lang="en-US" sz="2400" b="1" dirty="0" smtClean="0"/>
              <a:t> medical</a:t>
            </a:r>
            <a:r>
              <a:rPr lang="ro-RO" sz="2400" b="1" dirty="0" smtClean="0"/>
              <a:t>ă</a:t>
            </a:r>
            <a:endParaRPr lang="ro-RO" sz="2400" dirty="0" smtClean="0"/>
          </a:p>
          <a:p>
            <a:endParaRPr lang="ro-RO" sz="2400" b="1" dirty="0" smtClean="0"/>
          </a:p>
          <a:p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1214422"/>
            <a:ext cx="850112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800" dirty="0" smtClean="0">
              <a:solidFill>
                <a:srgbClr val="FF0000"/>
              </a:solidFill>
            </a:endParaRPr>
          </a:p>
          <a:p>
            <a:endParaRPr lang="ro-RO" sz="2800" dirty="0" smtClean="0">
              <a:solidFill>
                <a:srgbClr val="FF0000"/>
              </a:solidFill>
            </a:endParaRPr>
          </a:p>
          <a:p>
            <a:endParaRPr lang="ro-RO" dirty="0"/>
          </a:p>
        </p:txBody>
      </p:sp>
      <p:sp>
        <p:nvSpPr>
          <p:cNvPr id="7" name="TextBox 6"/>
          <p:cNvSpPr txBox="1"/>
          <p:nvPr/>
        </p:nvSpPr>
        <p:spPr>
          <a:xfrm>
            <a:off x="428597" y="1428736"/>
            <a:ext cx="8429683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 err="1" smtClean="0"/>
              <a:t>Scopul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cursului</a:t>
            </a:r>
            <a:r>
              <a:rPr lang="en-US" sz="2400" b="1" i="1" dirty="0" smtClean="0"/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este</a:t>
            </a:r>
            <a:r>
              <a:rPr lang="en-US" sz="2400" i="1" dirty="0" smtClean="0">
                <a:solidFill>
                  <a:srgbClr val="FFFF00"/>
                </a:solidFill>
              </a:rPr>
              <a:t> de a </a:t>
            </a:r>
            <a:r>
              <a:rPr lang="en-US" sz="2400" i="1" dirty="0" err="1" smtClean="0">
                <a:solidFill>
                  <a:srgbClr val="FFFF00"/>
                </a:solidFill>
              </a:rPr>
              <a:t>dezvolta</a:t>
            </a:r>
            <a:r>
              <a:rPr lang="en-US" sz="2400" i="1" dirty="0" smtClean="0">
                <a:solidFill>
                  <a:srgbClr val="FFFF00"/>
                </a:solidFill>
              </a:rPr>
              <a:t> o </a:t>
            </a:r>
            <a:r>
              <a:rPr lang="en-US" sz="2400" i="1" dirty="0" err="1" smtClean="0">
                <a:solidFill>
                  <a:srgbClr val="FFFF00"/>
                </a:solidFill>
              </a:rPr>
              <a:t>comunicare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profesională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reală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și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corectă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între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echipele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medicale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în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beneficiul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pacientului</a:t>
            </a:r>
            <a:r>
              <a:rPr lang="en-US" sz="2400" i="1" dirty="0" smtClean="0">
                <a:solidFill>
                  <a:srgbClr val="FFFF00"/>
                </a:solidFill>
              </a:rPr>
              <a:t>. </a:t>
            </a:r>
          </a:p>
          <a:p>
            <a:pPr algn="just"/>
            <a:r>
              <a:rPr lang="en-US" sz="2400" b="1" i="1" dirty="0" smtClean="0"/>
              <a:t>Cum? </a:t>
            </a:r>
            <a:r>
              <a:rPr lang="en-US" sz="2400" i="1" dirty="0" err="1" smtClean="0">
                <a:solidFill>
                  <a:srgbClr val="FFFF00"/>
                </a:solidFill>
              </a:rPr>
              <a:t>Prin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prezentări</a:t>
            </a:r>
            <a:r>
              <a:rPr lang="en-US" sz="2400" i="1" dirty="0" smtClean="0">
                <a:solidFill>
                  <a:srgbClr val="FFFF00"/>
                </a:solidFill>
              </a:rPr>
              <a:t>, </a:t>
            </a:r>
            <a:r>
              <a:rPr lang="en-US" sz="2400" i="1" dirty="0" err="1" smtClean="0">
                <a:solidFill>
                  <a:srgbClr val="FFFF00"/>
                </a:solidFill>
              </a:rPr>
              <a:t>ateliere</a:t>
            </a:r>
            <a:r>
              <a:rPr lang="en-US" sz="2400" i="1" dirty="0" smtClean="0">
                <a:solidFill>
                  <a:srgbClr val="FFFF00"/>
                </a:solidFill>
              </a:rPr>
              <a:t> de </a:t>
            </a:r>
            <a:r>
              <a:rPr lang="en-US" sz="2400" i="1" dirty="0" err="1" smtClean="0">
                <a:solidFill>
                  <a:srgbClr val="FFFF00"/>
                </a:solidFill>
              </a:rPr>
              <a:t>lucru</a:t>
            </a:r>
            <a:r>
              <a:rPr lang="en-US" sz="2400" i="1" dirty="0" smtClean="0">
                <a:solidFill>
                  <a:srgbClr val="FFFF00"/>
                </a:solidFill>
              </a:rPr>
              <a:t>, </a:t>
            </a:r>
            <a:r>
              <a:rPr lang="en-US" sz="2400" i="1" dirty="0" err="1" smtClean="0">
                <a:solidFill>
                  <a:srgbClr val="FFFF00"/>
                </a:solidFill>
              </a:rPr>
              <a:t>chestionare</a:t>
            </a:r>
            <a:r>
              <a:rPr lang="en-US" sz="2400" i="1" dirty="0" smtClean="0">
                <a:solidFill>
                  <a:srgbClr val="FFFF00"/>
                </a:solidFill>
              </a:rPr>
              <a:t> de </a:t>
            </a:r>
            <a:r>
              <a:rPr lang="en-US" sz="2400" i="1" dirty="0" err="1" smtClean="0">
                <a:solidFill>
                  <a:srgbClr val="FFFF00"/>
                </a:solidFill>
              </a:rPr>
              <a:t>opinie</a:t>
            </a:r>
            <a:r>
              <a:rPr lang="en-US" sz="2400" i="1" dirty="0" smtClean="0">
                <a:solidFill>
                  <a:srgbClr val="FFFF00"/>
                </a:solidFill>
              </a:rPr>
              <a:t>, </a:t>
            </a:r>
            <a:r>
              <a:rPr lang="en-US" sz="2400" i="1" dirty="0" err="1" smtClean="0">
                <a:solidFill>
                  <a:srgbClr val="FFFF00"/>
                </a:solidFill>
              </a:rPr>
              <a:t>chestionare</a:t>
            </a:r>
            <a:r>
              <a:rPr lang="en-US" sz="2400" i="1" dirty="0" smtClean="0">
                <a:solidFill>
                  <a:srgbClr val="FFFF00"/>
                </a:solidFill>
              </a:rPr>
              <a:t> tip </a:t>
            </a:r>
            <a:r>
              <a:rPr lang="en-US" sz="2400" i="1" dirty="0" err="1" smtClean="0">
                <a:solidFill>
                  <a:srgbClr val="FFFF00"/>
                </a:solidFill>
              </a:rPr>
              <a:t>grilă</a:t>
            </a:r>
            <a:r>
              <a:rPr lang="en-US" sz="2400" i="1" dirty="0" smtClean="0">
                <a:solidFill>
                  <a:srgbClr val="FFFF00"/>
                </a:solidFill>
              </a:rPr>
              <a:t>, </a:t>
            </a:r>
            <a:r>
              <a:rPr lang="en-US" sz="2400" i="1" dirty="0" err="1" smtClean="0">
                <a:solidFill>
                  <a:srgbClr val="FFFF00"/>
                </a:solidFill>
              </a:rPr>
              <a:t>munca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în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echipe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</a:rPr>
              <a:t>multidisciplinare</a:t>
            </a:r>
            <a:r>
              <a:rPr lang="en-US" sz="2400" i="1" dirty="0" smtClean="0">
                <a:solidFill>
                  <a:srgbClr val="FFFF00"/>
                </a:solidFill>
              </a:rPr>
              <a:t>.</a:t>
            </a:r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endParaRPr lang="ro-RO" sz="2400" dirty="0" smtClean="0">
              <a:solidFill>
                <a:srgbClr val="FF0000"/>
              </a:solidFill>
            </a:endParaRPr>
          </a:p>
          <a:p>
            <a:pPr algn="just"/>
            <a:r>
              <a:rPr lang="en-US" sz="2400" dirty="0" err="1" smtClean="0">
                <a:solidFill>
                  <a:srgbClr val="FFFF00"/>
                </a:solidFill>
              </a:rPr>
              <a:t>Lectori</a:t>
            </a:r>
            <a:r>
              <a:rPr lang="en-US" sz="2400" dirty="0" smtClean="0">
                <a:solidFill>
                  <a:srgbClr val="FFFF00"/>
                </a:solidFill>
              </a:rPr>
              <a:t>: </a:t>
            </a:r>
          </a:p>
          <a:p>
            <a:pPr algn="just"/>
            <a:endParaRPr lang="ro-RO" sz="2400" dirty="0" smtClean="0">
              <a:solidFill>
                <a:srgbClr val="FFFF00"/>
              </a:solidFill>
            </a:endParaRPr>
          </a:p>
          <a:p>
            <a:pPr algn="just"/>
            <a:r>
              <a:rPr lang="en-US" sz="2000" dirty="0" smtClean="0"/>
              <a:t>Conf.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</a:t>
            </a:r>
            <a:r>
              <a:rPr lang="en-US" sz="2000" dirty="0" err="1" smtClean="0"/>
              <a:t>Denisa</a:t>
            </a:r>
            <a:r>
              <a:rPr lang="en-US" sz="2000" dirty="0" smtClean="0"/>
              <a:t> ABRUDAN- </a:t>
            </a:r>
            <a:r>
              <a:rPr lang="en-US" sz="2000" i="1" dirty="0" err="1" smtClean="0"/>
              <a:t>Universitatea</a:t>
            </a:r>
            <a:r>
              <a:rPr lang="en-US" sz="2000" i="1" dirty="0" smtClean="0"/>
              <a:t> de Vest Timisoara </a:t>
            </a:r>
            <a:endParaRPr lang="ro-RO" sz="2000" i="1" dirty="0" smtClean="0"/>
          </a:p>
          <a:p>
            <a:pPr algn="just"/>
            <a:r>
              <a:rPr lang="en-US" sz="2000" dirty="0"/>
              <a:t>P</a:t>
            </a:r>
            <a:r>
              <a:rPr lang="en-US" sz="2000" dirty="0" smtClean="0"/>
              <a:t>rof.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Marius Lucian CRAINA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Marius </a:t>
            </a:r>
            <a:r>
              <a:rPr lang="en-US" sz="2000" dirty="0" err="1" smtClean="0"/>
              <a:t>Călin</a:t>
            </a:r>
            <a:r>
              <a:rPr lang="en-US" sz="2000" dirty="0" smtClean="0"/>
              <a:t> POPOIU </a:t>
            </a:r>
            <a:endParaRPr lang="ro-RO" sz="2000" dirty="0" smtClean="0"/>
          </a:p>
          <a:p>
            <a:pPr algn="just"/>
            <a:r>
              <a:rPr lang="en-US" sz="2000" dirty="0" smtClean="0"/>
              <a:t>Prof. </a:t>
            </a:r>
            <a:r>
              <a:rPr lang="en-US" sz="2000" dirty="0" err="1" smtClean="0"/>
              <a:t>univ</a:t>
            </a:r>
            <a:r>
              <a:rPr lang="en-US" sz="2000" dirty="0" smtClean="0"/>
              <a:t>. dr. Ramona </a:t>
            </a:r>
            <a:r>
              <a:rPr lang="en-US" sz="2000" dirty="0" err="1" smtClean="0"/>
              <a:t>Amina</a:t>
            </a:r>
            <a:r>
              <a:rPr lang="en-US" sz="2000" dirty="0" smtClean="0"/>
              <a:t> POPOVICI</a:t>
            </a:r>
            <a:endParaRPr lang="ro-RO" sz="2000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66479" y="-675456"/>
            <a:ext cx="82153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sz="2400" b="1" dirty="0" smtClean="0"/>
          </a:p>
          <a:p>
            <a:pPr algn="ctr"/>
            <a:endParaRPr lang="ro-RO" sz="2400" b="1" dirty="0" smtClean="0"/>
          </a:p>
          <a:p>
            <a:pPr algn="ctr"/>
            <a:endParaRPr lang="ro-RO" sz="2400" b="1" dirty="0" smtClean="0"/>
          </a:p>
          <a:p>
            <a:pPr algn="ctr"/>
            <a:r>
              <a:rPr lang="en-US" sz="2400" b="1" dirty="0" smtClean="0"/>
              <a:t>CURS 2 </a:t>
            </a:r>
            <a:r>
              <a:rPr lang="en-US" sz="2400" b="1" dirty="0" err="1" smtClean="0"/>
              <a:t>Comunicarea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practica</a:t>
            </a:r>
            <a:r>
              <a:rPr lang="en-US" sz="2400" b="1" dirty="0" smtClean="0"/>
              <a:t> medical</a:t>
            </a:r>
            <a:r>
              <a:rPr lang="ro-RO" sz="2400" b="1" dirty="0" smtClean="0"/>
              <a:t>ă</a:t>
            </a:r>
            <a:endParaRPr lang="ro-RO" sz="2400" dirty="0" smtClean="0"/>
          </a:p>
          <a:p>
            <a:endParaRPr lang="ro-RO" sz="2400" b="1" dirty="0" smtClean="0"/>
          </a:p>
          <a:p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48680"/>
            <a:ext cx="839130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800" dirty="0" smtClean="0">
              <a:solidFill>
                <a:srgbClr val="FF0000"/>
              </a:solidFill>
            </a:endParaRPr>
          </a:p>
          <a:p>
            <a:endParaRPr lang="ro-RO" sz="2800" dirty="0" smtClean="0">
              <a:solidFill>
                <a:srgbClr val="FF0000"/>
              </a:solidFill>
            </a:endParaRPr>
          </a:p>
          <a:p>
            <a:endParaRPr lang="ro-RO" dirty="0"/>
          </a:p>
        </p:txBody>
      </p:sp>
      <p:sp>
        <p:nvSpPr>
          <p:cNvPr id="10" name="TextBox 9"/>
          <p:cNvSpPr txBox="1"/>
          <p:nvPr/>
        </p:nvSpPr>
        <p:spPr>
          <a:xfrm>
            <a:off x="376072" y="1540535"/>
            <a:ext cx="49171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FFFF00"/>
                </a:solidFill>
              </a:rPr>
              <a:t>Comunicarea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autentică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dintre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membrii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echipei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medicale</a:t>
            </a:r>
            <a:r>
              <a:rPr lang="en-US" i="1" dirty="0" smtClean="0">
                <a:solidFill>
                  <a:srgbClr val="FFFF00"/>
                </a:solidFill>
              </a:rPr>
              <a:t>, </a:t>
            </a:r>
            <a:r>
              <a:rPr lang="en-US" i="1" dirty="0" err="1" smtClean="0">
                <a:solidFill>
                  <a:srgbClr val="FFFF00"/>
                </a:solidFill>
              </a:rPr>
              <a:t>comunicarea</a:t>
            </a:r>
            <a:r>
              <a:rPr lang="en-US" i="1" dirty="0" smtClean="0">
                <a:solidFill>
                  <a:srgbClr val="FFFF00"/>
                </a:solidFill>
              </a:rPr>
              <a:t> cu </a:t>
            </a:r>
            <a:r>
              <a:rPr lang="en-US" i="1" dirty="0" err="1" smtClean="0">
                <a:solidFill>
                  <a:srgbClr val="FFFF00"/>
                </a:solidFill>
              </a:rPr>
              <a:t>pacienții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și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aparținătorii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acestora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influenţează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calitatea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relaţiilor</a:t>
            </a:r>
            <a:r>
              <a:rPr lang="en-US" i="1" dirty="0" smtClean="0">
                <a:solidFill>
                  <a:srgbClr val="FFFF00"/>
                </a:solidFill>
              </a:rPr>
              <a:t> de </a:t>
            </a:r>
            <a:r>
              <a:rPr lang="en-US" i="1" dirty="0" err="1" smtClean="0">
                <a:solidFill>
                  <a:srgbClr val="FFFF00"/>
                </a:solidFill>
              </a:rPr>
              <a:t>muncă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şi</a:t>
            </a:r>
            <a:r>
              <a:rPr lang="en-US" i="1" dirty="0" smtClean="0">
                <a:solidFill>
                  <a:srgbClr val="FFFF00"/>
                </a:solidFill>
              </a:rPr>
              <a:t> are un impact </a:t>
            </a:r>
            <a:r>
              <a:rPr lang="en-US" i="1" dirty="0" err="1" smtClean="0">
                <a:solidFill>
                  <a:srgbClr val="FFFF00"/>
                </a:solidFill>
              </a:rPr>
              <a:t>profund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asupra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siguranţei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</a:rPr>
              <a:t>pacienţilor</a:t>
            </a:r>
            <a:r>
              <a:rPr lang="en-US" sz="2400" i="1" dirty="0" smtClean="0">
                <a:solidFill>
                  <a:srgbClr val="FFFF00"/>
                </a:solidFill>
              </a:rPr>
              <a:t>. </a:t>
            </a:r>
          </a:p>
          <a:p>
            <a:pPr algn="just"/>
            <a:endParaRPr lang="en-US" sz="2400" i="1" dirty="0">
              <a:solidFill>
                <a:srgbClr val="FFFF00"/>
              </a:solidFill>
            </a:endParaRPr>
          </a:p>
          <a:p>
            <a:pPr algn="just"/>
            <a:endParaRPr lang="en-US" sz="2400" i="1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  <p:sp>
        <p:nvSpPr>
          <p:cNvPr id="2" name="Rectangle 1"/>
          <p:cNvSpPr/>
          <p:nvPr/>
        </p:nvSpPr>
        <p:spPr>
          <a:xfrm>
            <a:off x="3779912" y="4471383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i="1" dirty="0" err="1">
                <a:solidFill>
                  <a:srgbClr val="FFFF00"/>
                </a:solidFill>
              </a:rPr>
              <a:t>Comunicarea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atunci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când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funcţionează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corect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asigură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fluxul</a:t>
            </a:r>
            <a:r>
              <a:rPr lang="en-US" i="1" dirty="0">
                <a:solidFill>
                  <a:srgbClr val="FFFF00"/>
                </a:solidFill>
              </a:rPr>
              <a:t> vital de </a:t>
            </a:r>
            <a:r>
              <a:rPr lang="en-US" i="1" dirty="0" err="1">
                <a:solidFill>
                  <a:srgbClr val="FFFF00"/>
                </a:solidFill>
              </a:rPr>
              <a:t>informaţii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și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facilitează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realizarea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unei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relaţii</a:t>
            </a:r>
            <a:r>
              <a:rPr lang="en-US" i="1" dirty="0">
                <a:solidFill>
                  <a:srgbClr val="FFFF00"/>
                </a:solidFill>
              </a:rPr>
              <a:t> de </a:t>
            </a:r>
            <a:r>
              <a:rPr lang="en-US" i="1" dirty="0" err="1">
                <a:solidFill>
                  <a:srgbClr val="FFFF00"/>
                </a:solidFill>
              </a:rPr>
              <a:t>încredere</a:t>
            </a:r>
            <a:r>
              <a:rPr lang="en-US" i="1" dirty="0">
                <a:solidFill>
                  <a:srgbClr val="FFFF00"/>
                </a:solidFill>
              </a:rPr>
              <a:t> medic-</a:t>
            </a:r>
            <a:r>
              <a:rPr lang="en-US" i="1" dirty="0" err="1">
                <a:solidFill>
                  <a:srgbClr val="FFFF00"/>
                </a:solidFill>
              </a:rPr>
              <a:t>pacient</a:t>
            </a:r>
            <a:r>
              <a:rPr lang="en-US" i="1" dirty="0">
                <a:solidFill>
                  <a:srgbClr val="FFFF00"/>
                </a:solidFill>
              </a:rPr>
              <a:t>, a </a:t>
            </a:r>
            <a:r>
              <a:rPr lang="en-US" i="1" dirty="0" err="1">
                <a:solidFill>
                  <a:srgbClr val="FFFF00"/>
                </a:solidFill>
              </a:rPr>
              <a:t>unei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adevărate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alianţe</a:t>
            </a:r>
            <a:r>
              <a:rPr lang="en-US" i="1" dirty="0">
                <a:solidFill>
                  <a:srgbClr val="FFFF00"/>
                </a:solidFill>
              </a:rPr>
              <a:t> cu </a:t>
            </a:r>
            <a:r>
              <a:rPr lang="en-US" i="1" dirty="0" err="1">
                <a:solidFill>
                  <a:srgbClr val="FFFF00"/>
                </a:solidFill>
              </a:rPr>
              <a:t>scopul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îmbunătăţirii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calităţii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vieţii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şi</a:t>
            </a:r>
            <a:r>
              <a:rPr lang="en-US" i="1" dirty="0">
                <a:solidFill>
                  <a:srgbClr val="FFFF00"/>
                </a:solidFill>
              </a:rPr>
              <a:t> a </a:t>
            </a:r>
            <a:r>
              <a:rPr lang="en-US" i="1" dirty="0" err="1">
                <a:solidFill>
                  <a:srgbClr val="FFFF00"/>
                </a:solidFill>
              </a:rPr>
              <a:t>stării</a:t>
            </a:r>
            <a:r>
              <a:rPr lang="en-US" i="1" dirty="0">
                <a:solidFill>
                  <a:srgbClr val="FFFF00"/>
                </a:solidFill>
              </a:rPr>
              <a:t> de </a:t>
            </a:r>
            <a:r>
              <a:rPr lang="en-US" i="1" dirty="0" err="1">
                <a:solidFill>
                  <a:srgbClr val="FFFF00"/>
                </a:solidFill>
              </a:rPr>
              <a:t>sănătate</a:t>
            </a:r>
            <a:r>
              <a:rPr lang="en-US" i="1" dirty="0">
                <a:solidFill>
                  <a:srgbClr val="FFFF00"/>
                </a:solidFill>
              </a:rPr>
              <a:t> a </a:t>
            </a:r>
            <a:r>
              <a:rPr lang="en-US" i="1" dirty="0" err="1">
                <a:solidFill>
                  <a:srgbClr val="FFFF00"/>
                </a:solidFill>
              </a:rPr>
              <a:t>pacientului</a:t>
            </a:r>
            <a:r>
              <a:rPr lang="en-US" i="1" dirty="0">
                <a:solidFill>
                  <a:srgbClr val="FFFF00"/>
                </a:solidFill>
              </a:rPr>
              <a:t>.</a:t>
            </a:r>
            <a:endParaRPr lang="ro-RO" dirty="0">
              <a:solidFill>
                <a:srgbClr val="FFFF00"/>
              </a:solidFill>
            </a:endParaRPr>
          </a:p>
        </p:txBody>
      </p:sp>
      <p:pic>
        <p:nvPicPr>
          <p:cNvPr id="2050" name="Picture 2" descr="The Changing Doctor-Patient Relationship - fyi50+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84" y="3643283"/>
            <a:ext cx="3248943" cy="194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9 Ways to Improve Care Team Relationshi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007619"/>
            <a:ext cx="2614538" cy="222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214290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CURS 3 </a:t>
            </a:r>
            <a:r>
              <a:rPr lang="en-US" sz="2400" b="1" dirty="0" err="1" smtClean="0"/>
              <a:t>Conceptul</a:t>
            </a:r>
            <a:r>
              <a:rPr lang="en-US" sz="2400" b="1" dirty="0" smtClean="0"/>
              <a:t> de ”Wellbeing”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managementul</a:t>
            </a:r>
            <a:r>
              <a:rPr lang="en-US" sz="2400" b="1" dirty="0" smtClean="0"/>
              <a:t> </a:t>
            </a:r>
            <a:r>
              <a:rPr lang="ro-RO" sz="2400" b="1" dirty="0" smtClean="0"/>
              <a:t>	</a:t>
            </a:r>
            <a:r>
              <a:rPr lang="en-US" sz="2400" b="1" dirty="0" err="1" smtClean="0"/>
              <a:t>serviciilor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sănătate</a:t>
            </a:r>
            <a:endParaRPr lang="ro-RO" sz="2400" dirty="0" smtClean="0"/>
          </a:p>
          <a:p>
            <a:pPr algn="ctr"/>
            <a:endParaRPr lang="ro-RO" sz="2400" b="1" dirty="0" smtClean="0"/>
          </a:p>
          <a:p>
            <a:pPr algn="ctr"/>
            <a:endParaRPr lang="ro-RO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1714488"/>
            <a:ext cx="39485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Perioada</a:t>
            </a:r>
            <a:r>
              <a:rPr lang="en-US" sz="2400" b="1" dirty="0" smtClean="0">
                <a:solidFill>
                  <a:srgbClr val="FFFF00"/>
                </a:solidFill>
              </a:rPr>
              <a:t> de </a:t>
            </a:r>
            <a:r>
              <a:rPr lang="en-US" sz="2400" b="1" dirty="0" err="1" smtClean="0">
                <a:solidFill>
                  <a:srgbClr val="FFFF00"/>
                </a:solidFill>
              </a:rPr>
              <a:t>desfășurare</a:t>
            </a:r>
            <a:r>
              <a:rPr lang="en-US" sz="2400" b="1" dirty="0" smtClean="0">
                <a:solidFill>
                  <a:srgbClr val="FFFF00"/>
                </a:solidFill>
              </a:rPr>
              <a:t>: </a:t>
            </a:r>
            <a:endParaRPr lang="ro-RO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07-08.02.2023</a:t>
            </a:r>
            <a:endParaRPr lang="ro-RO" sz="2400" b="1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  <p:sp>
        <p:nvSpPr>
          <p:cNvPr id="9" name="TextBox 8"/>
          <p:cNvSpPr txBox="1"/>
          <p:nvPr/>
        </p:nvSpPr>
        <p:spPr>
          <a:xfrm>
            <a:off x="785787" y="3357562"/>
            <a:ext cx="778674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Cursul</a:t>
            </a:r>
            <a:r>
              <a:rPr lang="en-US" sz="2800" dirty="0" smtClean="0">
                <a:solidFill>
                  <a:srgbClr val="FFFF00"/>
                </a:solidFill>
              </a:rPr>
              <a:t> se </a:t>
            </a:r>
            <a:r>
              <a:rPr lang="en-US" sz="2800" dirty="0" err="1" smtClean="0">
                <a:solidFill>
                  <a:srgbClr val="FFFF00"/>
                </a:solidFill>
              </a:rPr>
              <a:t>adresează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medicilor</a:t>
            </a:r>
            <a:r>
              <a:rPr lang="en-US" sz="2800" dirty="0" smtClean="0">
                <a:solidFill>
                  <a:srgbClr val="FFFF00"/>
                </a:solidFill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</a:rPr>
              <a:t>orice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specialitate</a:t>
            </a:r>
            <a:r>
              <a:rPr lang="en-US" sz="2800" dirty="0" smtClean="0">
                <a:solidFill>
                  <a:srgbClr val="FFFF00"/>
                </a:solidFill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</a:rPr>
              <a:t>membrii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ai</a:t>
            </a:r>
            <a:r>
              <a:rPr lang="en-US" sz="2800" dirty="0" smtClean="0">
                <a:solidFill>
                  <a:srgbClr val="FFFF00"/>
                </a:solidFill>
              </a:rPr>
              <a:t> CMR, CMSR </a:t>
            </a:r>
            <a:r>
              <a:rPr lang="en-US" sz="2800" dirty="0" err="1" smtClean="0">
                <a:solidFill>
                  <a:srgbClr val="FFFF00"/>
                </a:solidFill>
              </a:rPr>
              <a:t>si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este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creditat</a:t>
            </a:r>
            <a:r>
              <a:rPr lang="en-US" sz="2800" dirty="0" smtClean="0">
                <a:solidFill>
                  <a:srgbClr val="FFFF00"/>
                </a:solidFill>
              </a:rPr>
              <a:t> cu </a:t>
            </a:r>
            <a:r>
              <a:rPr lang="en-US" sz="2800" b="1" dirty="0" smtClean="0">
                <a:solidFill>
                  <a:srgbClr val="FFFF00"/>
                </a:solidFill>
              </a:rPr>
              <a:t>12 </a:t>
            </a:r>
            <a:r>
              <a:rPr lang="en-US" sz="2800" b="1" dirty="0" err="1" smtClean="0">
                <a:solidFill>
                  <a:srgbClr val="FFFF00"/>
                </a:solidFill>
              </a:rPr>
              <a:t>credite</a:t>
            </a:r>
            <a:r>
              <a:rPr lang="en-US" sz="2800" b="1" dirty="0" smtClean="0">
                <a:solidFill>
                  <a:srgbClr val="FFFF00"/>
                </a:solidFill>
              </a:rPr>
              <a:t> EMC</a:t>
            </a:r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Taxa de </a:t>
            </a:r>
            <a:r>
              <a:rPr lang="en-US" sz="2800" dirty="0" err="1" smtClean="0">
                <a:solidFill>
                  <a:srgbClr val="FFFF00"/>
                </a:solidFill>
              </a:rPr>
              <a:t>participare</a:t>
            </a:r>
            <a:r>
              <a:rPr lang="en-US" sz="2800" dirty="0" smtClean="0">
                <a:solidFill>
                  <a:srgbClr val="FFFF00"/>
                </a:solidFill>
              </a:rPr>
              <a:t> = 100 Ron</a:t>
            </a:r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endParaRPr lang="ro-RO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Informații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și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înscrieri</a:t>
            </a:r>
            <a:r>
              <a:rPr lang="en-US" sz="2800" dirty="0" smtClean="0">
                <a:solidFill>
                  <a:srgbClr val="FFFF00"/>
                </a:solidFill>
              </a:rPr>
              <a:t>: curspostuniv@umft.ro</a:t>
            </a:r>
            <a:endParaRPr lang="ro-RO" sz="2800" dirty="0" smtClean="0">
              <a:solidFill>
                <a:srgbClr val="FFFF00"/>
              </a:solidFill>
            </a:endParaRP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0100" y="1000108"/>
            <a:ext cx="798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147224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CURS 3 </a:t>
            </a:r>
            <a:r>
              <a:rPr lang="en-US" sz="2400" b="1" dirty="0" err="1" smtClean="0"/>
              <a:t>Conceptul</a:t>
            </a:r>
            <a:r>
              <a:rPr lang="en-US" sz="2400" b="1" dirty="0" smtClean="0"/>
              <a:t> de ”Wellbeing” </a:t>
            </a:r>
            <a:r>
              <a:rPr lang="en-US" sz="2400" b="1" dirty="0" err="1" smtClean="0"/>
              <a:t>în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managementul</a:t>
            </a:r>
            <a:r>
              <a:rPr lang="en-US" sz="2400" b="1" dirty="0" smtClean="0"/>
              <a:t> </a:t>
            </a:r>
            <a:r>
              <a:rPr lang="ro-RO" sz="2400" b="1" dirty="0" smtClean="0"/>
              <a:t>	</a:t>
            </a:r>
            <a:r>
              <a:rPr lang="en-US" sz="2400" b="1" dirty="0" err="1" smtClean="0"/>
              <a:t>serviciilor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sănătate</a:t>
            </a:r>
            <a:endParaRPr lang="ro-RO" sz="2400" dirty="0" smtClean="0"/>
          </a:p>
          <a:p>
            <a:pPr algn="ctr"/>
            <a:endParaRPr lang="ro-RO" sz="2400" b="1" dirty="0" smtClean="0"/>
          </a:p>
          <a:p>
            <a:pPr algn="ctr"/>
            <a:endParaRPr lang="ro-RO" dirty="0"/>
          </a:p>
        </p:txBody>
      </p:sp>
      <p:sp>
        <p:nvSpPr>
          <p:cNvPr id="10" name="TextBox 9"/>
          <p:cNvSpPr txBox="1"/>
          <p:nvPr/>
        </p:nvSpPr>
        <p:spPr>
          <a:xfrm>
            <a:off x="107504" y="3441680"/>
            <a:ext cx="4819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o-RO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1400" i="1" dirty="0" err="1" smtClean="0">
                <a:solidFill>
                  <a:srgbClr val="FFFF00"/>
                </a:solidFill>
              </a:rPr>
              <a:t>Modulul</a:t>
            </a:r>
            <a:r>
              <a:rPr lang="en-US" sz="1400" i="1" dirty="0" smtClean="0">
                <a:solidFill>
                  <a:srgbClr val="FFFF00"/>
                </a:solidFill>
              </a:rPr>
              <a:t> ”Wellbeing” </a:t>
            </a:r>
            <a:r>
              <a:rPr lang="en-US" sz="1400" i="1" dirty="0" err="1" smtClean="0">
                <a:solidFill>
                  <a:srgbClr val="FFFF00"/>
                </a:solidFill>
              </a:rPr>
              <a:t>vă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propune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contribuie</a:t>
            </a:r>
            <a:r>
              <a:rPr lang="en-US" sz="1400" i="1" dirty="0" smtClean="0">
                <a:solidFill>
                  <a:srgbClr val="FFFF00"/>
                </a:solidFill>
              </a:rPr>
              <a:t> la </a:t>
            </a:r>
            <a:r>
              <a:rPr lang="en-US" sz="1400" i="1" dirty="0" err="1" smtClean="0">
                <a:solidFill>
                  <a:srgbClr val="FFFF00"/>
                </a:solidFill>
              </a:rPr>
              <a:t>crearea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unei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comunități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sănătoase</a:t>
            </a:r>
            <a:r>
              <a:rPr lang="en-US" sz="1400" i="1" dirty="0" smtClean="0">
                <a:solidFill>
                  <a:srgbClr val="FFFF00"/>
                </a:solidFill>
              </a:rPr>
              <a:t> ”body and mind” </a:t>
            </a:r>
            <a:r>
              <a:rPr lang="en-US" sz="1400" i="1" dirty="0" err="1" smtClean="0">
                <a:solidFill>
                  <a:srgbClr val="FFFF00"/>
                </a:solidFill>
              </a:rPr>
              <a:t>printr</a:t>
            </a:r>
            <a:r>
              <a:rPr lang="en-US" sz="1400" i="1" dirty="0" smtClean="0">
                <a:solidFill>
                  <a:srgbClr val="FFFF00"/>
                </a:solidFill>
              </a:rPr>
              <a:t>-o </a:t>
            </a:r>
            <a:r>
              <a:rPr lang="en-US" sz="1400" i="1" dirty="0" err="1" smtClean="0">
                <a:solidFill>
                  <a:srgbClr val="FFFF00"/>
                </a:solidFill>
              </a:rPr>
              <a:t>abordare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integrativa</a:t>
            </a:r>
            <a:r>
              <a:rPr lang="en-US" sz="1400" i="1" dirty="0" smtClean="0">
                <a:solidFill>
                  <a:srgbClr val="FFFF00"/>
                </a:solidFill>
              </a:rPr>
              <a:t>. </a:t>
            </a:r>
            <a:endParaRPr lang="en-US" sz="1400" i="1" dirty="0" smtClean="0">
              <a:solidFill>
                <a:srgbClr val="FFFF00"/>
              </a:solidFill>
            </a:endParaRPr>
          </a:p>
          <a:p>
            <a:pPr algn="just"/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endParaRPr lang="en-US" sz="1400" i="1" dirty="0">
              <a:solidFill>
                <a:srgbClr val="FFFF00"/>
              </a:solidFill>
            </a:endParaRPr>
          </a:p>
          <a:p>
            <a:pPr algn="just"/>
            <a:r>
              <a:rPr lang="en-US" sz="1400" i="1" dirty="0" err="1" smtClean="0">
                <a:solidFill>
                  <a:srgbClr val="FFFF00"/>
                </a:solidFill>
              </a:rPr>
              <a:t>Putem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construim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împreună</a:t>
            </a:r>
            <a:r>
              <a:rPr lang="en-US" sz="1400" i="1" dirty="0" smtClean="0">
                <a:solidFill>
                  <a:srgbClr val="FFFF00"/>
                </a:solidFill>
              </a:rPr>
              <a:t> o </a:t>
            </a:r>
            <a:r>
              <a:rPr lang="en-US" sz="1400" i="1" dirty="0" err="1" smtClean="0">
                <a:solidFill>
                  <a:srgbClr val="FFFF00"/>
                </a:solidFill>
              </a:rPr>
              <a:t>mentalitate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organizațională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diferită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și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acționăm</a:t>
            </a:r>
            <a:r>
              <a:rPr lang="en-US" sz="1400" i="1" dirty="0" smtClean="0">
                <a:solidFill>
                  <a:srgbClr val="FFFF00"/>
                </a:solidFill>
              </a:rPr>
              <a:t>,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educăm</a:t>
            </a:r>
            <a:r>
              <a:rPr lang="en-US" sz="1400" i="1" dirty="0" smtClean="0">
                <a:solidFill>
                  <a:srgbClr val="FFFF00"/>
                </a:solidFill>
              </a:rPr>
              <a:t>,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deschidem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minți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și-mai</a:t>
            </a:r>
            <a:r>
              <a:rPr lang="en-US" sz="1400" i="1" dirty="0" smtClean="0">
                <a:solidFill>
                  <a:srgbClr val="FFFF00"/>
                </a:solidFill>
              </a:rPr>
              <a:t> ales-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găsim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soluții</a:t>
            </a:r>
            <a:r>
              <a:rPr lang="en-US" sz="1400" i="1" dirty="0" smtClean="0">
                <a:solidFill>
                  <a:srgbClr val="FFFF00"/>
                </a:solidFill>
              </a:rPr>
              <a:t> care </a:t>
            </a:r>
            <a:r>
              <a:rPr lang="en-US" sz="1400" i="1" dirty="0" err="1" smtClean="0">
                <a:solidFill>
                  <a:srgbClr val="FFFF00"/>
                </a:solidFill>
              </a:rPr>
              <a:t>să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contribuie</a:t>
            </a:r>
            <a:r>
              <a:rPr lang="en-US" sz="1400" i="1" dirty="0" smtClean="0">
                <a:solidFill>
                  <a:srgbClr val="FFFF00"/>
                </a:solidFill>
              </a:rPr>
              <a:t> la </a:t>
            </a:r>
            <a:r>
              <a:rPr lang="en-US" sz="1400" i="1" dirty="0" err="1" smtClean="0">
                <a:solidFill>
                  <a:srgbClr val="FFFF00"/>
                </a:solidFill>
              </a:rPr>
              <a:t>performanța</a:t>
            </a:r>
            <a:r>
              <a:rPr lang="en-US" sz="1400" i="1" dirty="0" smtClean="0">
                <a:solidFill>
                  <a:srgbClr val="FFFF00"/>
                </a:solidFill>
              </a:rPr>
              <a:t> individual </a:t>
            </a:r>
            <a:r>
              <a:rPr lang="en-US" sz="1400" i="1" dirty="0" err="1" smtClean="0">
                <a:solidFill>
                  <a:srgbClr val="FFFF00"/>
                </a:solidFill>
              </a:rPr>
              <a:t>și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organizațională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endParaRPr lang="en-US" sz="1400" i="1" dirty="0" smtClean="0">
              <a:solidFill>
                <a:srgbClr val="FFFF00"/>
              </a:solidFill>
            </a:endParaRPr>
          </a:p>
          <a:p>
            <a:pPr algn="just"/>
            <a:r>
              <a:rPr lang="en-US" sz="1400" i="1" dirty="0" err="1" smtClean="0">
                <a:solidFill>
                  <a:srgbClr val="FFFF00"/>
                </a:solidFill>
              </a:rPr>
              <a:t>într</a:t>
            </a:r>
            <a:r>
              <a:rPr lang="en-US" sz="1400" i="1" dirty="0" smtClean="0">
                <a:solidFill>
                  <a:srgbClr val="FFFF00"/>
                </a:solidFill>
              </a:rPr>
              <a:t>-un </a:t>
            </a:r>
            <a:r>
              <a:rPr lang="en-US" sz="1400" i="1" dirty="0" smtClean="0">
                <a:solidFill>
                  <a:srgbClr val="FFFF00"/>
                </a:solidFill>
              </a:rPr>
              <a:t>mod </a:t>
            </a:r>
            <a:r>
              <a:rPr lang="en-US" sz="1400" i="1" dirty="0" err="1" smtClean="0">
                <a:solidFill>
                  <a:srgbClr val="FFFF00"/>
                </a:solidFill>
              </a:rPr>
              <a:t>sănătos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și</a:t>
            </a:r>
            <a:r>
              <a:rPr lang="en-US" sz="1400" i="1" dirty="0" smtClean="0">
                <a:solidFill>
                  <a:srgbClr val="FFFF00"/>
                </a:solidFill>
              </a:rPr>
              <a:t> functional. </a:t>
            </a:r>
          </a:p>
          <a:p>
            <a:pPr algn="just"/>
            <a:endParaRPr lang="en-US" sz="1400" i="1" dirty="0" smtClean="0">
              <a:solidFill>
                <a:srgbClr val="FFFF00"/>
              </a:solidFill>
            </a:endParaRPr>
          </a:p>
          <a:p>
            <a:pPr algn="just"/>
            <a:r>
              <a:rPr lang="en-US" sz="1400" b="1" i="1" dirty="0" smtClean="0"/>
              <a:t>Cum? </a:t>
            </a:r>
          </a:p>
          <a:p>
            <a:pPr algn="just"/>
            <a:r>
              <a:rPr lang="en-US" sz="1400" i="1" dirty="0" err="1" smtClean="0">
                <a:solidFill>
                  <a:srgbClr val="FFFF00"/>
                </a:solidFill>
              </a:rPr>
              <a:t>Prin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prezentări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teoretice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și</a:t>
            </a:r>
            <a:r>
              <a:rPr lang="en-US" sz="1400" i="1" dirty="0" smtClean="0">
                <a:solidFill>
                  <a:srgbClr val="FFFF00"/>
                </a:solidFill>
              </a:rPr>
              <a:t> </a:t>
            </a:r>
            <a:r>
              <a:rPr lang="en-US" sz="1400" i="1" dirty="0" err="1" smtClean="0">
                <a:solidFill>
                  <a:srgbClr val="FFFF00"/>
                </a:solidFill>
              </a:rPr>
              <a:t>modele</a:t>
            </a:r>
            <a:r>
              <a:rPr lang="en-US" sz="1400" i="1" dirty="0" smtClean="0">
                <a:solidFill>
                  <a:srgbClr val="FFFF00"/>
                </a:solidFill>
              </a:rPr>
              <a:t> practice, </a:t>
            </a:r>
            <a:r>
              <a:rPr lang="en-US" sz="1400" i="1" dirty="0" err="1" smtClean="0">
                <a:solidFill>
                  <a:srgbClr val="FFFF00"/>
                </a:solidFill>
              </a:rPr>
              <a:t>chestionare</a:t>
            </a:r>
            <a:r>
              <a:rPr lang="en-US" sz="1400" i="1" dirty="0" smtClean="0">
                <a:solidFill>
                  <a:srgbClr val="FFFF00"/>
                </a:solidFill>
              </a:rPr>
              <a:t> de </a:t>
            </a:r>
            <a:r>
              <a:rPr lang="en-US" sz="1400" i="1" dirty="0" err="1" smtClean="0">
                <a:solidFill>
                  <a:srgbClr val="FFFF00"/>
                </a:solidFill>
              </a:rPr>
              <a:t>evaluare</a:t>
            </a:r>
            <a:r>
              <a:rPr lang="en-US" sz="1400" i="1" dirty="0" smtClean="0">
                <a:solidFill>
                  <a:srgbClr val="FFFF00"/>
                </a:solidFill>
              </a:rPr>
              <a:t> tip </a:t>
            </a:r>
            <a:r>
              <a:rPr lang="en-US" sz="1400" i="1" dirty="0" err="1" smtClean="0">
                <a:solidFill>
                  <a:srgbClr val="FFFF00"/>
                </a:solidFill>
              </a:rPr>
              <a:t>grilă</a:t>
            </a:r>
            <a:r>
              <a:rPr lang="en-US" sz="1400" i="1" dirty="0" smtClean="0">
                <a:solidFill>
                  <a:srgbClr val="FFFF00"/>
                </a:solidFill>
              </a:rPr>
              <a:t>.</a:t>
            </a:r>
            <a:endParaRPr lang="ro-RO" sz="1400" dirty="0" smtClean="0">
              <a:solidFill>
                <a:srgbClr val="FFFF00"/>
              </a:solidFill>
            </a:endParaRPr>
          </a:p>
          <a:p>
            <a:endParaRPr lang="ro-RO" sz="1400" dirty="0"/>
          </a:p>
        </p:txBody>
      </p:sp>
      <p:sp>
        <p:nvSpPr>
          <p:cNvPr id="2" name="Rectangle 1"/>
          <p:cNvSpPr/>
          <p:nvPr/>
        </p:nvSpPr>
        <p:spPr>
          <a:xfrm>
            <a:off x="5545912" y="1062772"/>
            <a:ext cx="331236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i="1" dirty="0">
                <a:solidFill>
                  <a:srgbClr val="FFFF00"/>
                </a:solidFill>
              </a:rPr>
              <a:t>Burnout, spillover, </a:t>
            </a:r>
            <a:r>
              <a:rPr lang="en-US" sz="1400" i="1" dirty="0" err="1">
                <a:solidFill>
                  <a:srgbClr val="FFFF00"/>
                </a:solidFill>
              </a:rPr>
              <a:t>nevoia</a:t>
            </a:r>
            <a:r>
              <a:rPr lang="en-US" sz="1400" i="1" dirty="0">
                <a:solidFill>
                  <a:srgbClr val="FFFF00"/>
                </a:solidFill>
              </a:rPr>
              <a:t> de </a:t>
            </a:r>
            <a:r>
              <a:rPr lang="en-US" sz="1400" i="1" dirty="0" err="1">
                <a:solidFill>
                  <a:srgbClr val="FFFF00"/>
                </a:solidFill>
              </a:rPr>
              <a:t>schimbare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r>
              <a:rPr lang="en-US" sz="1400" i="1" dirty="0" err="1">
                <a:solidFill>
                  <a:srgbClr val="FFFF00"/>
                </a:solidFill>
              </a:rPr>
              <a:t>modul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diferit</a:t>
            </a:r>
            <a:r>
              <a:rPr lang="en-US" sz="1400" i="1" dirty="0">
                <a:solidFill>
                  <a:srgbClr val="FFFF00"/>
                </a:solidFill>
              </a:rPr>
              <a:t> de a face </a:t>
            </a:r>
            <a:r>
              <a:rPr lang="en-US" sz="1400" i="1" dirty="0" err="1">
                <a:solidFill>
                  <a:srgbClr val="FFFF00"/>
                </a:solidFill>
              </a:rPr>
              <a:t>lucrurile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r>
              <a:rPr lang="en-US" sz="1400" i="1" dirty="0" err="1">
                <a:solidFill>
                  <a:srgbClr val="FFFF00"/>
                </a:solidFill>
              </a:rPr>
              <a:t>conflictele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între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valori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r>
              <a:rPr lang="en-US" sz="1400" i="1" dirty="0" err="1">
                <a:solidFill>
                  <a:srgbClr val="FFFF00"/>
                </a:solidFill>
              </a:rPr>
              <a:t>confuzia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culturală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r>
              <a:rPr lang="en-US" sz="1400" i="1" dirty="0" err="1">
                <a:solidFill>
                  <a:srgbClr val="FFFF00"/>
                </a:solidFill>
              </a:rPr>
              <a:t>comportamentele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noi</a:t>
            </a:r>
            <a:r>
              <a:rPr lang="en-US" sz="1400" i="1" dirty="0">
                <a:solidFill>
                  <a:srgbClr val="FFFF00"/>
                </a:solidFill>
              </a:rPr>
              <a:t> cu </a:t>
            </a:r>
            <a:r>
              <a:rPr lang="en-US" sz="1400" i="1" dirty="0" err="1">
                <a:solidFill>
                  <a:srgbClr val="FFFF00"/>
                </a:solidFill>
              </a:rPr>
              <a:t>greu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predictibile</a:t>
            </a:r>
            <a:r>
              <a:rPr lang="en-US" sz="1400" i="1" dirty="0">
                <a:solidFill>
                  <a:srgbClr val="FFFF00"/>
                </a:solidFill>
              </a:rPr>
              <a:t> ale </a:t>
            </a:r>
            <a:r>
              <a:rPr lang="en-US" sz="1400" i="1" dirty="0" err="1">
                <a:solidFill>
                  <a:srgbClr val="FFFF00"/>
                </a:solidFill>
              </a:rPr>
              <a:t>noilor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generații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r>
              <a:rPr lang="en-US" sz="1400" i="1" dirty="0" err="1">
                <a:solidFill>
                  <a:srgbClr val="FFFF00"/>
                </a:solidFill>
              </a:rPr>
              <a:t>motivația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variată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sau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competitivitatea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excesivă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sunt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provocările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societății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în</a:t>
            </a:r>
            <a:r>
              <a:rPr lang="en-US" sz="1400" i="1" dirty="0">
                <a:solidFill>
                  <a:srgbClr val="FFFF00"/>
                </a:solidFill>
              </a:rPr>
              <a:t> care </a:t>
            </a:r>
            <a:r>
              <a:rPr lang="en-US" sz="1400" i="1" dirty="0" err="1">
                <a:solidFill>
                  <a:srgbClr val="FFFF00"/>
                </a:solidFill>
              </a:rPr>
              <a:t>trăim</a:t>
            </a:r>
            <a:r>
              <a:rPr lang="en-US" sz="1400" i="1" dirty="0">
                <a:solidFill>
                  <a:srgbClr val="FFFF00"/>
                </a:solidFill>
              </a:rPr>
              <a:t>. </a:t>
            </a:r>
            <a:endParaRPr lang="en-US" sz="1400" i="1" dirty="0" smtClean="0">
              <a:solidFill>
                <a:srgbClr val="FFFF00"/>
              </a:solidFill>
            </a:endParaRPr>
          </a:p>
          <a:p>
            <a:pPr algn="just"/>
            <a:endParaRPr lang="en-US" sz="1400" i="1" dirty="0">
              <a:solidFill>
                <a:srgbClr val="FFFF00"/>
              </a:solidFill>
            </a:endParaRPr>
          </a:p>
          <a:p>
            <a:pPr algn="just"/>
            <a:r>
              <a:rPr lang="en-US" sz="1400" i="1" dirty="0" smtClean="0">
                <a:solidFill>
                  <a:srgbClr val="FFFF00"/>
                </a:solidFill>
              </a:rPr>
              <a:t>A </a:t>
            </a:r>
            <a:r>
              <a:rPr lang="en-US" sz="1400" i="1" dirty="0" err="1">
                <a:solidFill>
                  <a:srgbClr val="FFFF00"/>
                </a:solidFill>
              </a:rPr>
              <a:t>crea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echilibru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între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productivitate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și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starea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individuală</a:t>
            </a:r>
            <a:r>
              <a:rPr lang="en-US" sz="1400" i="1" dirty="0">
                <a:solidFill>
                  <a:srgbClr val="FFFF00"/>
                </a:solidFill>
              </a:rPr>
              <a:t> de bine a </a:t>
            </a:r>
            <a:r>
              <a:rPr lang="en-US" sz="1400" i="1" dirty="0" err="1">
                <a:solidFill>
                  <a:srgbClr val="FFFF00"/>
                </a:solidFill>
              </a:rPr>
              <a:t>angajaților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devine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noua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provocare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pentru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organizații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indiferent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smtClean="0">
                <a:solidFill>
                  <a:srgbClr val="FFFF00"/>
                </a:solidFill>
              </a:rPr>
              <a:t>de </a:t>
            </a:r>
            <a:r>
              <a:rPr lang="en-US" sz="1400" i="1" dirty="0" err="1" smtClean="0">
                <a:solidFill>
                  <a:srgbClr val="FFFF00"/>
                </a:solidFill>
              </a:rPr>
              <a:t>domeniu</a:t>
            </a:r>
            <a:r>
              <a:rPr lang="en-US" sz="1400" i="1" dirty="0" smtClean="0">
                <a:solidFill>
                  <a:srgbClr val="FFFF00"/>
                </a:solidFill>
              </a:rPr>
              <a:t>.</a:t>
            </a:r>
            <a:endParaRPr lang="en-US" sz="1400" i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Doctor wellbeing and lifestyle | G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8559"/>
            <a:ext cx="3192083" cy="227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Relaxed doctor taking a break in hospital office. - Stock Image - Everypix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 descr="11,100 Doctor Laughing Stock Photos, Pictures &amp; Royalty-Free Images - iSto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824" y="4171315"/>
            <a:ext cx="3130544" cy="235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ar">
  <a:themeElements>
    <a:clrScheme name="Pulsar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lnDef>
  </a:objectDefaults>
  <a:extraClrSchemeLst>
    <a:extraClrScheme>
      <a:clrScheme name="Pulsar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ar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ar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ar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ar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ar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6815</TotalTime>
  <Words>883</Words>
  <Application>Microsoft Office PowerPoint</Application>
  <PresentationFormat>On-screen Show (4:3)</PresentationFormat>
  <Paragraphs>154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ＭＳ Ｐゴシック</vt:lpstr>
      <vt:lpstr>Arial</vt:lpstr>
      <vt:lpstr>Calibri</vt:lpstr>
      <vt:lpstr>Georgia</vt:lpstr>
      <vt:lpstr>Times New Roman</vt:lpstr>
      <vt:lpstr>Pulsar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Christine</dc:creator>
  <cp:lastModifiedBy>USER</cp:lastModifiedBy>
  <cp:revision>197</cp:revision>
  <dcterms:created xsi:type="dcterms:W3CDTF">2014-06-15T11:53:12Z</dcterms:created>
  <dcterms:modified xsi:type="dcterms:W3CDTF">2022-09-11T17:18:55Z</dcterms:modified>
</cp:coreProperties>
</file>